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7" r:id="rId5"/>
    <p:sldId id="284" r:id="rId6"/>
    <p:sldId id="306" r:id="rId7"/>
    <p:sldId id="291" r:id="rId8"/>
    <p:sldId id="351" r:id="rId9"/>
    <p:sldId id="352" r:id="rId10"/>
    <p:sldId id="344" r:id="rId11"/>
    <p:sldId id="345" r:id="rId12"/>
    <p:sldId id="347" r:id="rId13"/>
    <p:sldId id="346" r:id="rId14"/>
    <p:sldId id="295" r:id="rId15"/>
    <p:sldId id="349" r:id="rId16"/>
    <p:sldId id="348" r:id="rId17"/>
    <p:sldId id="356" r:id="rId18"/>
    <p:sldId id="332" r:id="rId19"/>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1FA"/>
    <a:srgbClr val="C40CC0"/>
    <a:srgbClr val="CF6923"/>
    <a:srgbClr val="447EB2"/>
    <a:srgbClr val="E83C92"/>
    <a:srgbClr val="240CD6"/>
    <a:srgbClr val="FAACF8"/>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430" autoAdjust="0"/>
  </p:normalViewPr>
  <p:slideViewPr>
    <p:cSldViewPr>
      <p:cViewPr varScale="1">
        <p:scale>
          <a:sx n="47" d="100"/>
          <a:sy n="47" d="100"/>
        </p:scale>
        <p:origin x="916" y="44"/>
      </p:cViewPr>
      <p:guideLst>
        <p:guide orient="horz" pos="2160"/>
        <p:guide pos="2880"/>
      </p:guideLst>
    </p:cSldViewPr>
  </p:slideViewPr>
  <p:outlineViewPr>
    <p:cViewPr>
      <p:scale>
        <a:sx n="33" d="100"/>
        <a:sy n="33" d="100"/>
      </p:scale>
      <p:origin x="0" y="-17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C5F06-5F4B-45E9-B5E8-EA3747D028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C27BD9-6BCA-4927-AE9A-3B356C1A1CCC}">
      <dgm:prSet phldrT="[Text]"/>
      <dgm:spPr>
        <a:solidFill>
          <a:schemeClr val="accent4">
            <a:lumMod val="60000"/>
            <a:lumOff val="40000"/>
          </a:schemeClr>
        </a:solidFill>
      </dgm:spPr>
      <dgm:t>
        <a:bodyPr/>
        <a:lstStyle/>
        <a:p>
          <a:r>
            <a:rPr lang="en-US" dirty="0" smtClean="0"/>
            <a:t>Go-Live Launch        September 2024 </a:t>
          </a:r>
          <a:endParaRPr lang="en-US" dirty="0"/>
        </a:p>
      </dgm:t>
    </dgm:pt>
    <dgm:pt modelId="{44AA818E-B855-44AA-A82C-50BD3031377C}" type="parTrans" cxnId="{F7B1FDD0-3D19-4C02-BEFB-9EDBCBA9D8CD}">
      <dgm:prSet/>
      <dgm:spPr/>
      <dgm:t>
        <a:bodyPr/>
        <a:lstStyle/>
        <a:p>
          <a:endParaRPr lang="en-US"/>
        </a:p>
      </dgm:t>
    </dgm:pt>
    <dgm:pt modelId="{0E0F15FC-8249-481B-AE35-1B4B0D71A401}" type="sibTrans" cxnId="{F7B1FDD0-3D19-4C02-BEFB-9EDBCBA9D8CD}">
      <dgm:prSet/>
      <dgm:spPr/>
      <dgm:t>
        <a:bodyPr/>
        <a:lstStyle/>
        <a:p>
          <a:endParaRPr lang="en-US"/>
        </a:p>
      </dgm:t>
    </dgm:pt>
    <dgm:pt modelId="{ABDA0E65-11D0-48CD-B986-455C3E08BABE}">
      <dgm:prSet phldrT="[Text]"/>
      <dgm:spPr>
        <a:solidFill>
          <a:srgbClr val="ECF1F8"/>
        </a:solidFill>
      </dgm:spPr>
      <dgm:t>
        <a:bodyPr/>
        <a:lstStyle/>
        <a:p>
          <a:r>
            <a:rPr lang="en-US" dirty="0" smtClean="0">
              <a:solidFill>
                <a:schemeClr val="tx2">
                  <a:lumMod val="75000"/>
                </a:schemeClr>
              </a:solidFill>
            </a:rPr>
            <a:t>Council Sign Off     July 2024</a:t>
          </a:r>
          <a:endParaRPr lang="en-US" dirty="0">
            <a:solidFill>
              <a:schemeClr val="tx2">
                <a:lumMod val="75000"/>
              </a:schemeClr>
            </a:solidFill>
          </a:endParaRPr>
        </a:p>
      </dgm:t>
    </dgm:pt>
    <dgm:pt modelId="{F120838C-3F33-4570-9362-33F26BCBEBDE}" type="parTrans" cxnId="{1083A4AF-362D-4B00-9F2B-0DB5CA8EC2F9}">
      <dgm:prSet/>
      <dgm:spPr/>
      <dgm:t>
        <a:bodyPr/>
        <a:lstStyle/>
        <a:p>
          <a:endParaRPr lang="en-US"/>
        </a:p>
      </dgm:t>
    </dgm:pt>
    <dgm:pt modelId="{DCA020C8-4E1F-4792-973E-89A815EFFEF1}" type="sibTrans" cxnId="{1083A4AF-362D-4B00-9F2B-0DB5CA8EC2F9}">
      <dgm:prSet/>
      <dgm:spPr/>
      <dgm:t>
        <a:bodyPr/>
        <a:lstStyle/>
        <a:p>
          <a:endParaRPr lang="en-US"/>
        </a:p>
      </dgm:t>
    </dgm:pt>
    <dgm:pt modelId="{78EAAD6D-62D1-4F5C-A1F1-D3DC410C938D}">
      <dgm:prSet phldrT="[Text]"/>
      <dgm:spPr>
        <a:solidFill>
          <a:schemeClr val="accent1">
            <a:lumMod val="20000"/>
            <a:lumOff val="80000"/>
          </a:schemeClr>
        </a:solidFill>
      </dgm:spPr>
      <dgm:t>
        <a:bodyPr/>
        <a:lstStyle/>
        <a:p>
          <a:r>
            <a:rPr lang="en-US" dirty="0" smtClean="0">
              <a:solidFill>
                <a:schemeClr val="tx2">
                  <a:lumMod val="75000"/>
                </a:schemeClr>
              </a:solidFill>
            </a:rPr>
            <a:t>Executive and Partner sign off    May- June 2024</a:t>
          </a:r>
          <a:endParaRPr lang="en-US" dirty="0">
            <a:solidFill>
              <a:schemeClr val="tx2">
                <a:lumMod val="75000"/>
              </a:schemeClr>
            </a:solidFill>
          </a:endParaRPr>
        </a:p>
      </dgm:t>
    </dgm:pt>
    <dgm:pt modelId="{DF8079F0-90BC-4C33-9304-91801A00248B}" type="parTrans" cxnId="{04807F1F-855C-4A90-81D9-D44864DADED3}">
      <dgm:prSet/>
      <dgm:spPr/>
      <dgm:t>
        <a:bodyPr/>
        <a:lstStyle/>
        <a:p>
          <a:endParaRPr lang="en-US"/>
        </a:p>
      </dgm:t>
    </dgm:pt>
    <dgm:pt modelId="{36E98D81-C8B5-4C34-89AB-4528D7E1A39C}" type="sibTrans" cxnId="{04807F1F-855C-4A90-81D9-D44864DADED3}">
      <dgm:prSet/>
      <dgm:spPr/>
      <dgm:t>
        <a:bodyPr/>
        <a:lstStyle/>
        <a:p>
          <a:endParaRPr lang="en-US"/>
        </a:p>
      </dgm:t>
    </dgm:pt>
    <dgm:pt modelId="{9C6E7ABD-24A9-4AF5-BF67-F1AF3AB2EA07}">
      <dgm:prSet phldrT="[Text]"/>
      <dgm:spPr>
        <a:solidFill>
          <a:schemeClr val="accent1">
            <a:lumMod val="50000"/>
          </a:schemeClr>
        </a:solidFill>
      </dgm:spPr>
      <dgm:t>
        <a:bodyPr/>
        <a:lstStyle/>
        <a:p>
          <a:r>
            <a:rPr lang="en-US" dirty="0" smtClean="0"/>
            <a:t>Initial Scoping and Data Capture   November – December 2023</a:t>
          </a:r>
          <a:endParaRPr lang="en-US" dirty="0"/>
        </a:p>
      </dgm:t>
    </dgm:pt>
    <dgm:pt modelId="{D91AFE58-7F4D-4675-A661-E40E37772AB5}" type="parTrans" cxnId="{B937374A-87B6-4454-B758-C3C9B9B4A284}">
      <dgm:prSet/>
      <dgm:spPr/>
      <dgm:t>
        <a:bodyPr/>
        <a:lstStyle/>
        <a:p>
          <a:endParaRPr lang="en-US"/>
        </a:p>
      </dgm:t>
    </dgm:pt>
    <dgm:pt modelId="{1640DF6F-97D8-4397-95CB-065FF93640D9}" type="sibTrans" cxnId="{B937374A-87B6-4454-B758-C3C9B9B4A284}">
      <dgm:prSet/>
      <dgm:spPr/>
      <dgm:t>
        <a:bodyPr/>
        <a:lstStyle/>
        <a:p>
          <a:endParaRPr lang="en-US"/>
        </a:p>
      </dgm:t>
    </dgm:pt>
    <dgm:pt modelId="{023A1D78-6659-4723-8E75-A3841C4915A9}">
      <dgm:prSet phldrT="[Text]"/>
      <dgm:spPr>
        <a:solidFill>
          <a:schemeClr val="accent1">
            <a:lumMod val="60000"/>
            <a:lumOff val="40000"/>
          </a:schemeClr>
        </a:solidFill>
      </dgm:spPr>
      <dgm:t>
        <a:bodyPr/>
        <a:lstStyle/>
        <a:p>
          <a:r>
            <a:rPr lang="en-US" dirty="0" smtClean="0"/>
            <a:t>Draft for consultation    April 2024</a:t>
          </a:r>
          <a:endParaRPr lang="en-US" dirty="0"/>
        </a:p>
      </dgm:t>
    </dgm:pt>
    <dgm:pt modelId="{C06A7AA8-528B-4855-B85D-BBD4AEA814D6}" type="parTrans" cxnId="{94F0EEE7-2F12-4636-B0B5-580C6F5506A4}">
      <dgm:prSet/>
      <dgm:spPr/>
      <dgm:t>
        <a:bodyPr/>
        <a:lstStyle/>
        <a:p>
          <a:endParaRPr lang="en-US"/>
        </a:p>
      </dgm:t>
    </dgm:pt>
    <dgm:pt modelId="{92A764FC-611E-4F5C-8AD8-B1DC16F6880C}" type="sibTrans" cxnId="{94F0EEE7-2F12-4636-B0B5-580C6F5506A4}">
      <dgm:prSet/>
      <dgm:spPr/>
      <dgm:t>
        <a:bodyPr/>
        <a:lstStyle/>
        <a:p>
          <a:endParaRPr lang="en-US"/>
        </a:p>
      </dgm:t>
    </dgm:pt>
    <dgm:pt modelId="{C48E984E-8A5E-4F55-B622-8D6F9169481C}">
      <dgm:prSet phldrT="[Text]"/>
      <dgm:spPr>
        <a:solidFill>
          <a:srgbClr val="5685BE"/>
        </a:solidFill>
      </dgm:spPr>
      <dgm:t>
        <a:bodyPr/>
        <a:lstStyle/>
        <a:p>
          <a:r>
            <a:rPr lang="en-US" dirty="0" smtClean="0"/>
            <a:t>Stakeholder Engagement    February – March 2024</a:t>
          </a:r>
          <a:endParaRPr lang="en-US" dirty="0"/>
        </a:p>
      </dgm:t>
    </dgm:pt>
    <dgm:pt modelId="{BC672908-C93B-4049-8281-9A5D4BB43FE3}" type="parTrans" cxnId="{C91D065C-8603-470E-8F02-E74FE2A59A26}">
      <dgm:prSet/>
      <dgm:spPr/>
      <dgm:t>
        <a:bodyPr/>
        <a:lstStyle/>
        <a:p>
          <a:endParaRPr lang="en-US"/>
        </a:p>
      </dgm:t>
    </dgm:pt>
    <dgm:pt modelId="{B7430102-DDCE-4927-B748-C1C7002EF96F}" type="sibTrans" cxnId="{C91D065C-8603-470E-8F02-E74FE2A59A26}">
      <dgm:prSet/>
      <dgm:spPr/>
      <dgm:t>
        <a:bodyPr/>
        <a:lstStyle/>
        <a:p>
          <a:endParaRPr lang="en-US"/>
        </a:p>
      </dgm:t>
    </dgm:pt>
    <dgm:pt modelId="{8311E9F4-E3B4-4D51-97A0-91C1B3873FF6}">
      <dgm:prSet phldrT="[Text]"/>
      <dgm:spPr>
        <a:solidFill>
          <a:schemeClr val="accent1">
            <a:lumMod val="75000"/>
          </a:schemeClr>
        </a:solidFill>
      </dgm:spPr>
      <dgm:t>
        <a:bodyPr/>
        <a:lstStyle/>
        <a:p>
          <a:r>
            <a:rPr lang="en-US" dirty="0" smtClean="0"/>
            <a:t>Internal Engagement     January 2024</a:t>
          </a:r>
          <a:endParaRPr lang="en-US" dirty="0"/>
        </a:p>
      </dgm:t>
    </dgm:pt>
    <dgm:pt modelId="{98147D3E-F53D-48A5-9DA3-A7FC65061D47}" type="parTrans" cxnId="{B1C5D480-A6B1-4DCD-BC10-387378243A8F}">
      <dgm:prSet/>
      <dgm:spPr/>
      <dgm:t>
        <a:bodyPr/>
        <a:lstStyle/>
        <a:p>
          <a:endParaRPr lang="en-US"/>
        </a:p>
      </dgm:t>
    </dgm:pt>
    <dgm:pt modelId="{2EAA8373-1978-41AD-BED8-DA4F8EF5EF32}" type="sibTrans" cxnId="{B1C5D480-A6B1-4DCD-BC10-387378243A8F}">
      <dgm:prSet/>
      <dgm:spPr/>
      <dgm:t>
        <a:bodyPr/>
        <a:lstStyle/>
        <a:p>
          <a:endParaRPr lang="en-US"/>
        </a:p>
      </dgm:t>
    </dgm:pt>
    <dgm:pt modelId="{F37CF498-3748-4BB4-A927-87AAC3B64667}" type="pres">
      <dgm:prSet presAssocID="{6EAC5F06-5F4B-45E9-B5E8-EA3747D0288D}" presName="linear" presStyleCnt="0">
        <dgm:presLayoutVars>
          <dgm:dir/>
          <dgm:animLvl val="lvl"/>
          <dgm:resizeHandles val="exact"/>
        </dgm:presLayoutVars>
      </dgm:prSet>
      <dgm:spPr/>
      <dgm:t>
        <a:bodyPr/>
        <a:lstStyle/>
        <a:p>
          <a:endParaRPr lang="en-US"/>
        </a:p>
      </dgm:t>
    </dgm:pt>
    <dgm:pt modelId="{D36A5037-772F-4A59-B91E-19720A24C775}" type="pres">
      <dgm:prSet presAssocID="{E8C27BD9-6BCA-4927-AE9A-3B356C1A1CCC}" presName="parentLin" presStyleCnt="0"/>
      <dgm:spPr/>
    </dgm:pt>
    <dgm:pt modelId="{98954A8A-9826-4881-A715-3DD16F6D7836}" type="pres">
      <dgm:prSet presAssocID="{E8C27BD9-6BCA-4927-AE9A-3B356C1A1CCC}" presName="parentLeftMargin" presStyleLbl="node1" presStyleIdx="0" presStyleCnt="7"/>
      <dgm:spPr/>
      <dgm:t>
        <a:bodyPr/>
        <a:lstStyle/>
        <a:p>
          <a:endParaRPr lang="en-US"/>
        </a:p>
      </dgm:t>
    </dgm:pt>
    <dgm:pt modelId="{6A858329-CA94-4B5D-9224-A3AFD008D31F}" type="pres">
      <dgm:prSet presAssocID="{E8C27BD9-6BCA-4927-AE9A-3B356C1A1CCC}" presName="parentText" presStyleLbl="node1" presStyleIdx="0" presStyleCnt="7">
        <dgm:presLayoutVars>
          <dgm:chMax val="0"/>
          <dgm:bulletEnabled val="1"/>
        </dgm:presLayoutVars>
      </dgm:prSet>
      <dgm:spPr/>
      <dgm:t>
        <a:bodyPr/>
        <a:lstStyle/>
        <a:p>
          <a:endParaRPr lang="en-US"/>
        </a:p>
      </dgm:t>
    </dgm:pt>
    <dgm:pt modelId="{0E3929E8-E460-4841-BD30-711DEDF71734}" type="pres">
      <dgm:prSet presAssocID="{E8C27BD9-6BCA-4927-AE9A-3B356C1A1CCC}" presName="negativeSpace" presStyleCnt="0"/>
      <dgm:spPr/>
    </dgm:pt>
    <dgm:pt modelId="{BA10DC59-B12A-4E17-AA38-6DFBD647BDA6}" type="pres">
      <dgm:prSet presAssocID="{E8C27BD9-6BCA-4927-AE9A-3B356C1A1CCC}" presName="childText" presStyleLbl="conFgAcc1" presStyleIdx="0" presStyleCnt="7">
        <dgm:presLayoutVars>
          <dgm:bulletEnabled val="1"/>
        </dgm:presLayoutVars>
      </dgm:prSet>
      <dgm:spPr/>
    </dgm:pt>
    <dgm:pt modelId="{09C94BDC-475F-4B06-9D23-E8A6B2D5C3B6}" type="pres">
      <dgm:prSet presAssocID="{0E0F15FC-8249-481B-AE35-1B4B0D71A401}" presName="spaceBetweenRectangles" presStyleCnt="0"/>
      <dgm:spPr/>
    </dgm:pt>
    <dgm:pt modelId="{8CE468A9-5A77-42A7-8BC7-D1077BE30514}" type="pres">
      <dgm:prSet presAssocID="{ABDA0E65-11D0-48CD-B986-455C3E08BABE}" presName="parentLin" presStyleCnt="0"/>
      <dgm:spPr/>
    </dgm:pt>
    <dgm:pt modelId="{F8A9F39E-406D-4E1E-B2C6-97B2208C673D}" type="pres">
      <dgm:prSet presAssocID="{ABDA0E65-11D0-48CD-B986-455C3E08BABE}" presName="parentLeftMargin" presStyleLbl="node1" presStyleIdx="0" presStyleCnt="7"/>
      <dgm:spPr/>
      <dgm:t>
        <a:bodyPr/>
        <a:lstStyle/>
        <a:p>
          <a:endParaRPr lang="en-US"/>
        </a:p>
      </dgm:t>
    </dgm:pt>
    <dgm:pt modelId="{9D167315-EBA4-4802-A42B-67B92C880EDA}" type="pres">
      <dgm:prSet presAssocID="{ABDA0E65-11D0-48CD-B986-455C3E08BABE}" presName="parentText" presStyleLbl="node1" presStyleIdx="1" presStyleCnt="7">
        <dgm:presLayoutVars>
          <dgm:chMax val="0"/>
          <dgm:bulletEnabled val="1"/>
        </dgm:presLayoutVars>
      </dgm:prSet>
      <dgm:spPr/>
      <dgm:t>
        <a:bodyPr/>
        <a:lstStyle/>
        <a:p>
          <a:endParaRPr lang="en-US"/>
        </a:p>
      </dgm:t>
    </dgm:pt>
    <dgm:pt modelId="{2BC8EBFE-9358-4D84-85E7-1B7C72560270}" type="pres">
      <dgm:prSet presAssocID="{ABDA0E65-11D0-48CD-B986-455C3E08BABE}" presName="negativeSpace" presStyleCnt="0"/>
      <dgm:spPr/>
    </dgm:pt>
    <dgm:pt modelId="{67184329-D85F-4279-9532-8A620FDACD2F}" type="pres">
      <dgm:prSet presAssocID="{ABDA0E65-11D0-48CD-B986-455C3E08BABE}" presName="childText" presStyleLbl="conFgAcc1" presStyleIdx="1" presStyleCnt="7">
        <dgm:presLayoutVars>
          <dgm:bulletEnabled val="1"/>
        </dgm:presLayoutVars>
      </dgm:prSet>
      <dgm:spPr/>
    </dgm:pt>
    <dgm:pt modelId="{74E96EFE-79B6-4A62-A9ED-282152E8DD1F}" type="pres">
      <dgm:prSet presAssocID="{DCA020C8-4E1F-4792-973E-89A815EFFEF1}" presName="spaceBetweenRectangles" presStyleCnt="0"/>
      <dgm:spPr/>
    </dgm:pt>
    <dgm:pt modelId="{712936D5-47C6-4B79-B475-CF01E71079B7}" type="pres">
      <dgm:prSet presAssocID="{78EAAD6D-62D1-4F5C-A1F1-D3DC410C938D}" presName="parentLin" presStyleCnt="0"/>
      <dgm:spPr/>
    </dgm:pt>
    <dgm:pt modelId="{75851C60-678D-4DBA-8404-94EBD5866DEC}" type="pres">
      <dgm:prSet presAssocID="{78EAAD6D-62D1-4F5C-A1F1-D3DC410C938D}" presName="parentLeftMargin" presStyleLbl="node1" presStyleIdx="1" presStyleCnt="7"/>
      <dgm:spPr/>
      <dgm:t>
        <a:bodyPr/>
        <a:lstStyle/>
        <a:p>
          <a:endParaRPr lang="en-US"/>
        </a:p>
      </dgm:t>
    </dgm:pt>
    <dgm:pt modelId="{F7586ADC-6D92-4EFF-9746-FEC7D7CF46D6}" type="pres">
      <dgm:prSet presAssocID="{78EAAD6D-62D1-4F5C-A1F1-D3DC410C938D}" presName="parentText" presStyleLbl="node1" presStyleIdx="2" presStyleCnt="7">
        <dgm:presLayoutVars>
          <dgm:chMax val="0"/>
          <dgm:bulletEnabled val="1"/>
        </dgm:presLayoutVars>
      </dgm:prSet>
      <dgm:spPr/>
      <dgm:t>
        <a:bodyPr/>
        <a:lstStyle/>
        <a:p>
          <a:endParaRPr lang="en-US"/>
        </a:p>
      </dgm:t>
    </dgm:pt>
    <dgm:pt modelId="{9A9BE91A-877E-421D-8355-D71D59305F44}" type="pres">
      <dgm:prSet presAssocID="{78EAAD6D-62D1-4F5C-A1F1-D3DC410C938D}" presName="negativeSpace" presStyleCnt="0"/>
      <dgm:spPr/>
    </dgm:pt>
    <dgm:pt modelId="{6E750ED6-9D49-49FE-806D-62747D4244AE}" type="pres">
      <dgm:prSet presAssocID="{78EAAD6D-62D1-4F5C-A1F1-D3DC410C938D}" presName="childText" presStyleLbl="conFgAcc1" presStyleIdx="2" presStyleCnt="7">
        <dgm:presLayoutVars>
          <dgm:bulletEnabled val="1"/>
        </dgm:presLayoutVars>
      </dgm:prSet>
      <dgm:spPr/>
    </dgm:pt>
    <dgm:pt modelId="{7A894B2E-1EFD-4C52-8EC6-61B95A8D1C30}" type="pres">
      <dgm:prSet presAssocID="{36E98D81-C8B5-4C34-89AB-4528D7E1A39C}" presName="spaceBetweenRectangles" presStyleCnt="0"/>
      <dgm:spPr/>
    </dgm:pt>
    <dgm:pt modelId="{1D73EFC7-9040-4254-A7F6-5EBC9AC78BDA}" type="pres">
      <dgm:prSet presAssocID="{023A1D78-6659-4723-8E75-A3841C4915A9}" presName="parentLin" presStyleCnt="0"/>
      <dgm:spPr/>
    </dgm:pt>
    <dgm:pt modelId="{C0C85B56-F24C-40F1-ACD8-2BFA337B7D17}" type="pres">
      <dgm:prSet presAssocID="{023A1D78-6659-4723-8E75-A3841C4915A9}" presName="parentLeftMargin" presStyleLbl="node1" presStyleIdx="2" presStyleCnt="7"/>
      <dgm:spPr/>
      <dgm:t>
        <a:bodyPr/>
        <a:lstStyle/>
        <a:p>
          <a:endParaRPr lang="en-US"/>
        </a:p>
      </dgm:t>
    </dgm:pt>
    <dgm:pt modelId="{3F5D6257-9FA5-4E20-B2AB-004AE98A84C3}" type="pres">
      <dgm:prSet presAssocID="{023A1D78-6659-4723-8E75-A3841C4915A9}" presName="parentText" presStyleLbl="node1" presStyleIdx="3" presStyleCnt="7">
        <dgm:presLayoutVars>
          <dgm:chMax val="0"/>
          <dgm:bulletEnabled val="1"/>
        </dgm:presLayoutVars>
      </dgm:prSet>
      <dgm:spPr/>
      <dgm:t>
        <a:bodyPr/>
        <a:lstStyle/>
        <a:p>
          <a:endParaRPr lang="en-US"/>
        </a:p>
      </dgm:t>
    </dgm:pt>
    <dgm:pt modelId="{8E95BD1B-BCF4-4195-A3EE-30B1B4961824}" type="pres">
      <dgm:prSet presAssocID="{023A1D78-6659-4723-8E75-A3841C4915A9}" presName="negativeSpace" presStyleCnt="0"/>
      <dgm:spPr/>
    </dgm:pt>
    <dgm:pt modelId="{1C04E272-82EA-4528-AF53-BDE8DC4AE2B2}" type="pres">
      <dgm:prSet presAssocID="{023A1D78-6659-4723-8E75-A3841C4915A9}" presName="childText" presStyleLbl="conFgAcc1" presStyleIdx="3" presStyleCnt="7">
        <dgm:presLayoutVars>
          <dgm:bulletEnabled val="1"/>
        </dgm:presLayoutVars>
      </dgm:prSet>
      <dgm:spPr/>
    </dgm:pt>
    <dgm:pt modelId="{850937C8-3A41-47D3-8890-97E9C3F8BF55}" type="pres">
      <dgm:prSet presAssocID="{92A764FC-611E-4F5C-8AD8-B1DC16F6880C}" presName="spaceBetweenRectangles" presStyleCnt="0"/>
      <dgm:spPr/>
    </dgm:pt>
    <dgm:pt modelId="{EB1B80CD-B51B-4C09-95C5-A3F29C3C92B8}" type="pres">
      <dgm:prSet presAssocID="{C48E984E-8A5E-4F55-B622-8D6F9169481C}" presName="parentLin" presStyleCnt="0"/>
      <dgm:spPr/>
    </dgm:pt>
    <dgm:pt modelId="{A31A80B1-A110-4ACD-9D32-8B870F130FE7}" type="pres">
      <dgm:prSet presAssocID="{C48E984E-8A5E-4F55-B622-8D6F9169481C}" presName="parentLeftMargin" presStyleLbl="node1" presStyleIdx="3" presStyleCnt="7"/>
      <dgm:spPr/>
      <dgm:t>
        <a:bodyPr/>
        <a:lstStyle/>
        <a:p>
          <a:endParaRPr lang="en-US"/>
        </a:p>
      </dgm:t>
    </dgm:pt>
    <dgm:pt modelId="{B586D478-251A-4F38-ACC5-FAA6B54C9AC9}" type="pres">
      <dgm:prSet presAssocID="{C48E984E-8A5E-4F55-B622-8D6F9169481C}" presName="parentText" presStyleLbl="node1" presStyleIdx="4" presStyleCnt="7">
        <dgm:presLayoutVars>
          <dgm:chMax val="0"/>
          <dgm:bulletEnabled val="1"/>
        </dgm:presLayoutVars>
      </dgm:prSet>
      <dgm:spPr/>
      <dgm:t>
        <a:bodyPr/>
        <a:lstStyle/>
        <a:p>
          <a:endParaRPr lang="en-US"/>
        </a:p>
      </dgm:t>
    </dgm:pt>
    <dgm:pt modelId="{EED0CC2D-E88D-4E46-9B0E-F83E860C2EFA}" type="pres">
      <dgm:prSet presAssocID="{C48E984E-8A5E-4F55-B622-8D6F9169481C}" presName="negativeSpace" presStyleCnt="0"/>
      <dgm:spPr/>
    </dgm:pt>
    <dgm:pt modelId="{1823DD5E-927E-4FDE-A71C-2F6C8A7F9620}" type="pres">
      <dgm:prSet presAssocID="{C48E984E-8A5E-4F55-B622-8D6F9169481C}" presName="childText" presStyleLbl="conFgAcc1" presStyleIdx="4" presStyleCnt="7">
        <dgm:presLayoutVars>
          <dgm:bulletEnabled val="1"/>
        </dgm:presLayoutVars>
      </dgm:prSet>
      <dgm:spPr/>
    </dgm:pt>
    <dgm:pt modelId="{BAC4E73A-7DC3-4EC3-9BDD-C4502B5B5FF2}" type="pres">
      <dgm:prSet presAssocID="{B7430102-DDCE-4927-B748-C1C7002EF96F}" presName="spaceBetweenRectangles" presStyleCnt="0"/>
      <dgm:spPr/>
    </dgm:pt>
    <dgm:pt modelId="{968BB508-E9EC-442C-AD77-A1982B9C8246}" type="pres">
      <dgm:prSet presAssocID="{8311E9F4-E3B4-4D51-97A0-91C1B3873FF6}" presName="parentLin" presStyleCnt="0"/>
      <dgm:spPr/>
    </dgm:pt>
    <dgm:pt modelId="{8BE7F381-23E6-4D91-8231-29090D660CB9}" type="pres">
      <dgm:prSet presAssocID="{8311E9F4-E3B4-4D51-97A0-91C1B3873FF6}" presName="parentLeftMargin" presStyleLbl="node1" presStyleIdx="4" presStyleCnt="7"/>
      <dgm:spPr/>
      <dgm:t>
        <a:bodyPr/>
        <a:lstStyle/>
        <a:p>
          <a:endParaRPr lang="en-US"/>
        </a:p>
      </dgm:t>
    </dgm:pt>
    <dgm:pt modelId="{0E16815E-454C-4389-B82F-A3E3EBF88EF1}" type="pres">
      <dgm:prSet presAssocID="{8311E9F4-E3B4-4D51-97A0-91C1B3873FF6}" presName="parentText" presStyleLbl="node1" presStyleIdx="5" presStyleCnt="7">
        <dgm:presLayoutVars>
          <dgm:chMax val="0"/>
          <dgm:bulletEnabled val="1"/>
        </dgm:presLayoutVars>
      </dgm:prSet>
      <dgm:spPr/>
      <dgm:t>
        <a:bodyPr/>
        <a:lstStyle/>
        <a:p>
          <a:endParaRPr lang="en-US"/>
        </a:p>
      </dgm:t>
    </dgm:pt>
    <dgm:pt modelId="{14A3D836-191C-467D-A28B-A85D1EAA818E}" type="pres">
      <dgm:prSet presAssocID="{8311E9F4-E3B4-4D51-97A0-91C1B3873FF6}" presName="negativeSpace" presStyleCnt="0"/>
      <dgm:spPr/>
    </dgm:pt>
    <dgm:pt modelId="{AFB6366C-1E8F-49AC-A50D-34F8660D93FA}" type="pres">
      <dgm:prSet presAssocID="{8311E9F4-E3B4-4D51-97A0-91C1B3873FF6}" presName="childText" presStyleLbl="conFgAcc1" presStyleIdx="5" presStyleCnt="7">
        <dgm:presLayoutVars>
          <dgm:bulletEnabled val="1"/>
        </dgm:presLayoutVars>
      </dgm:prSet>
      <dgm:spPr/>
    </dgm:pt>
    <dgm:pt modelId="{4932A9E2-0002-4E42-9322-8DAAF6FCA56A}" type="pres">
      <dgm:prSet presAssocID="{2EAA8373-1978-41AD-BED8-DA4F8EF5EF32}" presName="spaceBetweenRectangles" presStyleCnt="0"/>
      <dgm:spPr/>
    </dgm:pt>
    <dgm:pt modelId="{0EC33E47-8437-4EC9-8A27-993A92DDBF4F}" type="pres">
      <dgm:prSet presAssocID="{9C6E7ABD-24A9-4AF5-BF67-F1AF3AB2EA07}" presName="parentLin" presStyleCnt="0"/>
      <dgm:spPr/>
    </dgm:pt>
    <dgm:pt modelId="{0648A29F-58F4-4D7A-AD4E-40D8E387EAA1}" type="pres">
      <dgm:prSet presAssocID="{9C6E7ABD-24A9-4AF5-BF67-F1AF3AB2EA07}" presName="parentLeftMargin" presStyleLbl="node1" presStyleIdx="5" presStyleCnt="7"/>
      <dgm:spPr/>
      <dgm:t>
        <a:bodyPr/>
        <a:lstStyle/>
        <a:p>
          <a:endParaRPr lang="en-US"/>
        </a:p>
      </dgm:t>
    </dgm:pt>
    <dgm:pt modelId="{3043219C-10AB-4131-9ED7-BA77195FCC5A}" type="pres">
      <dgm:prSet presAssocID="{9C6E7ABD-24A9-4AF5-BF67-F1AF3AB2EA07}" presName="parentText" presStyleLbl="node1" presStyleIdx="6" presStyleCnt="7">
        <dgm:presLayoutVars>
          <dgm:chMax val="0"/>
          <dgm:bulletEnabled val="1"/>
        </dgm:presLayoutVars>
      </dgm:prSet>
      <dgm:spPr/>
      <dgm:t>
        <a:bodyPr/>
        <a:lstStyle/>
        <a:p>
          <a:endParaRPr lang="en-US"/>
        </a:p>
      </dgm:t>
    </dgm:pt>
    <dgm:pt modelId="{A5DF9DE0-9A34-4B75-9C1F-0E2FBAB5F26D}" type="pres">
      <dgm:prSet presAssocID="{9C6E7ABD-24A9-4AF5-BF67-F1AF3AB2EA07}" presName="negativeSpace" presStyleCnt="0"/>
      <dgm:spPr/>
    </dgm:pt>
    <dgm:pt modelId="{8C097F8C-A947-444E-A561-888A7924C3C4}" type="pres">
      <dgm:prSet presAssocID="{9C6E7ABD-24A9-4AF5-BF67-F1AF3AB2EA07}" presName="childText" presStyleLbl="conFgAcc1" presStyleIdx="6" presStyleCnt="7">
        <dgm:presLayoutVars>
          <dgm:bulletEnabled val="1"/>
        </dgm:presLayoutVars>
      </dgm:prSet>
      <dgm:spPr/>
    </dgm:pt>
  </dgm:ptLst>
  <dgm:cxnLst>
    <dgm:cxn modelId="{04807F1F-855C-4A90-81D9-D44864DADED3}" srcId="{6EAC5F06-5F4B-45E9-B5E8-EA3747D0288D}" destId="{78EAAD6D-62D1-4F5C-A1F1-D3DC410C938D}" srcOrd="2" destOrd="0" parTransId="{DF8079F0-90BC-4C33-9304-91801A00248B}" sibTransId="{36E98D81-C8B5-4C34-89AB-4528D7E1A39C}"/>
    <dgm:cxn modelId="{CE6C8387-08DC-41D3-9C3D-CCC7DF27945B}" type="presOf" srcId="{C48E984E-8A5E-4F55-B622-8D6F9169481C}" destId="{A31A80B1-A110-4ACD-9D32-8B870F130FE7}" srcOrd="0" destOrd="0" presId="urn:microsoft.com/office/officeart/2005/8/layout/list1"/>
    <dgm:cxn modelId="{B1C5D480-A6B1-4DCD-BC10-387378243A8F}" srcId="{6EAC5F06-5F4B-45E9-B5E8-EA3747D0288D}" destId="{8311E9F4-E3B4-4D51-97A0-91C1B3873FF6}" srcOrd="5" destOrd="0" parTransId="{98147D3E-F53D-48A5-9DA3-A7FC65061D47}" sibTransId="{2EAA8373-1978-41AD-BED8-DA4F8EF5EF32}"/>
    <dgm:cxn modelId="{BC5A7778-0724-4D28-91AE-C858729C1E25}" type="presOf" srcId="{78EAAD6D-62D1-4F5C-A1F1-D3DC410C938D}" destId="{75851C60-678D-4DBA-8404-94EBD5866DEC}" srcOrd="0" destOrd="0" presId="urn:microsoft.com/office/officeart/2005/8/layout/list1"/>
    <dgm:cxn modelId="{594FD0E0-A29E-4881-9EAC-FA6DCEF3AE45}" type="presOf" srcId="{78EAAD6D-62D1-4F5C-A1F1-D3DC410C938D}" destId="{F7586ADC-6D92-4EFF-9746-FEC7D7CF46D6}" srcOrd="1" destOrd="0" presId="urn:microsoft.com/office/officeart/2005/8/layout/list1"/>
    <dgm:cxn modelId="{E0185CF8-EE4D-415B-82BD-75CEA46A3DA7}" type="presOf" srcId="{ABDA0E65-11D0-48CD-B986-455C3E08BABE}" destId="{F8A9F39E-406D-4E1E-B2C6-97B2208C673D}" srcOrd="0" destOrd="0" presId="urn:microsoft.com/office/officeart/2005/8/layout/list1"/>
    <dgm:cxn modelId="{1C5FF310-3FE1-4003-BBD3-607207E45479}" type="presOf" srcId="{9C6E7ABD-24A9-4AF5-BF67-F1AF3AB2EA07}" destId="{0648A29F-58F4-4D7A-AD4E-40D8E387EAA1}" srcOrd="0" destOrd="0" presId="urn:microsoft.com/office/officeart/2005/8/layout/list1"/>
    <dgm:cxn modelId="{C91D065C-8603-470E-8F02-E74FE2A59A26}" srcId="{6EAC5F06-5F4B-45E9-B5E8-EA3747D0288D}" destId="{C48E984E-8A5E-4F55-B622-8D6F9169481C}" srcOrd="4" destOrd="0" parTransId="{BC672908-C93B-4049-8281-9A5D4BB43FE3}" sibTransId="{B7430102-DDCE-4927-B748-C1C7002EF96F}"/>
    <dgm:cxn modelId="{1083A4AF-362D-4B00-9F2B-0DB5CA8EC2F9}" srcId="{6EAC5F06-5F4B-45E9-B5E8-EA3747D0288D}" destId="{ABDA0E65-11D0-48CD-B986-455C3E08BABE}" srcOrd="1" destOrd="0" parTransId="{F120838C-3F33-4570-9362-33F26BCBEBDE}" sibTransId="{DCA020C8-4E1F-4792-973E-89A815EFFEF1}"/>
    <dgm:cxn modelId="{F7B1FDD0-3D19-4C02-BEFB-9EDBCBA9D8CD}" srcId="{6EAC5F06-5F4B-45E9-B5E8-EA3747D0288D}" destId="{E8C27BD9-6BCA-4927-AE9A-3B356C1A1CCC}" srcOrd="0" destOrd="0" parTransId="{44AA818E-B855-44AA-A82C-50BD3031377C}" sibTransId="{0E0F15FC-8249-481B-AE35-1B4B0D71A401}"/>
    <dgm:cxn modelId="{94F0EEE7-2F12-4636-B0B5-580C6F5506A4}" srcId="{6EAC5F06-5F4B-45E9-B5E8-EA3747D0288D}" destId="{023A1D78-6659-4723-8E75-A3841C4915A9}" srcOrd="3" destOrd="0" parTransId="{C06A7AA8-528B-4855-B85D-BBD4AEA814D6}" sibTransId="{92A764FC-611E-4F5C-8AD8-B1DC16F6880C}"/>
    <dgm:cxn modelId="{65A4D313-43BC-47FF-BE67-30219E3E8165}" type="presOf" srcId="{023A1D78-6659-4723-8E75-A3841C4915A9}" destId="{C0C85B56-F24C-40F1-ACD8-2BFA337B7D17}" srcOrd="0" destOrd="0" presId="urn:microsoft.com/office/officeart/2005/8/layout/list1"/>
    <dgm:cxn modelId="{D3CA368A-DADA-4FBC-B5B6-97ECF40C3C64}" type="presOf" srcId="{E8C27BD9-6BCA-4927-AE9A-3B356C1A1CCC}" destId="{6A858329-CA94-4B5D-9224-A3AFD008D31F}" srcOrd="1" destOrd="0" presId="urn:microsoft.com/office/officeart/2005/8/layout/list1"/>
    <dgm:cxn modelId="{DD475FB4-20DC-4FE1-886C-24DDFD37CE83}" type="presOf" srcId="{E8C27BD9-6BCA-4927-AE9A-3B356C1A1CCC}" destId="{98954A8A-9826-4881-A715-3DD16F6D7836}" srcOrd="0" destOrd="0" presId="urn:microsoft.com/office/officeart/2005/8/layout/list1"/>
    <dgm:cxn modelId="{A7CCC05C-6B1F-4515-AAB5-FAEC28EDB354}" type="presOf" srcId="{8311E9F4-E3B4-4D51-97A0-91C1B3873FF6}" destId="{8BE7F381-23E6-4D91-8231-29090D660CB9}" srcOrd="0" destOrd="0" presId="urn:microsoft.com/office/officeart/2005/8/layout/list1"/>
    <dgm:cxn modelId="{691CB12A-25C6-4F80-9434-8C689428A410}" type="presOf" srcId="{6EAC5F06-5F4B-45E9-B5E8-EA3747D0288D}" destId="{F37CF498-3748-4BB4-A927-87AAC3B64667}" srcOrd="0" destOrd="0" presId="urn:microsoft.com/office/officeart/2005/8/layout/list1"/>
    <dgm:cxn modelId="{39B658E4-7646-4F4A-B6FD-1A4D71E801BF}" type="presOf" srcId="{023A1D78-6659-4723-8E75-A3841C4915A9}" destId="{3F5D6257-9FA5-4E20-B2AB-004AE98A84C3}" srcOrd="1" destOrd="0" presId="urn:microsoft.com/office/officeart/2005/8/layout/list1"/>
    <dgm:cxn modelId="{97EC3ECD-6D2D-431F-AC2D-D3CB09E2070A}" type="presOf" srcId="{9C6E7ABD-24A9-4AF5-BF67-F1AF3AB2EA07}" destId="{3043219C-10AB-4131-9ED7-BA77195FCC5A}" srcOrd="1" destOrd="0" presId="urn:microsoft.com/office/officeart/2005/8/layout/list1"/>
    <dgm:cxn modelId="{1B1F8CBA-8734-4EE6-A767-D4760EC1A04A}" type="presOf" srcId="{ABDA0E65-11D0-48CD-B986-455C3E08BABE}" destId="{9D167315-EBA4-4802-A42B-67B92C880EDA}" srcOrd="1" destOrd="0" presId="urn:microsoft.com/office/officeart/2005/8/layout/list1"/>
    <dgm:cxn modelId="{B937374A-87B6-4454-B758-C3C9B9B4A284}" srcId="{6EAC5F06-5F4B-45E9-B5E8-EA3747D0288D}" destId="{9C6E7ABD-24A9-4AF5-BF67-F1AF3AB2EA07}" srcOrd="6" destOrd="0" parTransId="{D91AFE58-7F4D-4675-A661-E40E37772AB5}" sibTransId="{1640DF6F-97D8-4397-95CB-065FF93640D9}"/>
    <dgm:cxn modelId="{F4CA9151-AC51-483B-B377-06FE1565433D}" type="presOf" srcId="{C48E984E-8A5E-4F55-B622-8D6F9169481C}" destId="{B586D478-251A-4F38-ACC5-FAA6B54C9AC9}" srcOrd="1" destOrd="0" presId="urn:microsoft.com/office/officeart/2005/8/layout/list1"/>
    <dgm:cxn modelId="{97906825-EFB9-40F8-8D60-8825AFB70C72}" type="presOf" srcId="{8311E9F4-E3B4-4D51-97A0-91C1B3873FF6}" destId="{0E16815E-454C-4389-B82F-A3E3EBF88EF1}" srcOrd="1" destOrd="0" presId="urn:microsoft.com/office/officeart/2005/8/layout/list1"/>
    <dgm:cxn modelId="{CB26B6CD-39B8-42CE-ACDF-4317B39FAFCA}" type="presParOf" srcId="{F37CF498-3748-4BB4-A927-87AAC3B64667}" destId="{D36A5037-772F-4A59-B91E-19720A24C775}" srcOrd="0" destOrd="0" presId="urn:microsoft.com/office/officeart/2005/8/layout/list1"/>
    <dgm:cxn modelId="{BC9743DF-217D-4C3C-975E-DFBFC272251B}" type="presParOf" srcId="{D36A5037-772F-4A59-B91E-19720A24C775}" destId="{98954A8A-9826-4881-A715-3DD16F6D7836}" srcOrd="0" destOrd="0" presId="urn:microsoft.com/office/officeart/2005/8/layout/list1"/>
    <dgm:cxn modelId="{AE9B4C79-5515-46DC-B45E-6788A9843A32}" type="presParOf" srcId="{D36A5037-772F-4A59-B91E-19720A24C775}" destId="{6A858329-CA94-4B5D-9224-A3AFD008D31F}" srcOrd="1" destOrd="0" presId="urn:microsoft.com/office/officeart/2005/8/layout/list1"/>
    <dgm:cxn modelId="{BB6D1C07-7171-45D5-A7D4-696F06376456}" type="presParOf" srcId="{F37CF498-3748-4BB4-A927-87AAC3B64667}" destId="{0E3929E8-E460-4841-BD30-711DEDF71734}" srcOrd="1" destOrd="0" presId="urn:microsoft.com/office/officeart/2005/8/layout/list1"/>
    <dgm:cxn modelId="{22F77443-C280-4251-B36C-3B54937517E2}" type="presParOf" srcId="{F37CF498-3748-4BB4-A927-87AAC3B64667}" destId="{BA10DC59-B12A-4E17-AA38-6DFBD647BDA6}" srcOrd="2" destOrd="0" presId="urn:microsoft.com/office/officeart/2005/8/layout/list1"/>
    <dgm:cxn modelId="{59EBB182-4723-4774-A3E8-85FF72B17BAC}" type="presParOf" srcId="{F37CF498-3748-4BB4-A927-87AAC3B64667}" destId="{09C94BDC-475F-4B06-9D23-E8A6B2D5C3B6}" srcOrd="3" destOrd="0" presId="urn:microsoft.com/office/officeart/2005/8/layout/list1"/>
    <dgm:cxn modelId="{2CACF847-B730-4165-9FF5-69900A28D56C}" type="presParOf" srcId="{F37CF498-3748-4BB4-A927-87AAC3B64667}" destId="{8CE468A9-5A77-42A7-8BC7-D1077BE30514}" srcOrd="4" destOrd="0" presId="urn:microsoft.com/office/officeart/2005/8/layout/list1"/>
    <dgm:cxn modelId="{B263F335-F559-4B27-9690-D670A9A64B44}" type="presParOf" srcId="{8CE468A9-5A77-42A7-8BC7-D1077BE30514}" destId="{F8A9F39E-406D-4E1E-B2C6-97B2208C673D}" srcOrd="0" destOrd="0" presId="urn:microsoft.com/office/officeart/2005/8/layout/list1"/>
    <dgm:cxn modelId="{9058AE7E-F713-46D2-BD3A-FD1F602FEB29}" type="presParOf" srcId="{8CE468A9-5A77-42A7-8BC7-D1077BE30514}" destId="{9D167315-EBA4-4802-A42B-67B92C880EDA}" srcOrd="1" destOrd="0" presId="urn:microsoft.com/office/officeart/2005/8/layout/list1"/>
    <dgm:cxn modelId="{D9ED5714-00BA-46FF-A30E-3804415393C7}" type="presParOf" srcId="{F37CF498-3748-4BB4-A927-87AAC3B64667}" destId="{2BC8EBFE-9358-4D84-85E7-1B7C72560270}" srcOrd="5" destOrd="0" presId="urn:microsoft.com/office/officeart/2005/8/layout/list1"/>
    <dgm:cxn modelId="{3543777D-D5E5-4D54-BCD3-BA3B5D1AB417}" type="presParOf" srcId="{F37CF498-3748-4BB4-A927-87AAC3B64667}" destId="{67184329-D85F-4279-9532-8A620FDACD2F}" srcOrd="6" destOrd="0" presId="urn:microsoft.com/office/officeart/2005/8/layout/list1"/>
    <dgm:cxn modelId="{0F2C0518-1A92-4AD0-AFAF-66FA6A913E05}" type="presParOf" srcId="{F37CF498-3748-4BB4-A927-87AAC3B64667}" destId="{74E96EFE-79B6-4A62-A9ED-282152E8DD1F}" srcOrd="7" destOrd="0" presId="urn:microsoft.com/office/officeart/2005/8/layout/list1"/>
    <dgm:cxn modelId="{35B63E3B-4A70-49C2-8B15-3610B7E95B6D}" type="presParOf" srcId="{F37CF498-3748-4BB4-A927-87AAC3B64667}" destId="{712936D5-47C6-4B79-B475-CF01E71079B7}" srcOrd="8" destOrd="0" presId="urn:microsoft.com/office/officeart/2005/8/layout/list1"/>
    <dgm:cxn modelId="{AD92A329-C061-42CF-8AD7-A5C804670D3F}" type="presParOf" srcId="{712936D5-47C6-4B79-B475-CF01E71079B7}" destId="{75851C60-678D-4DBA-8404-94EBD5866DEC}" srcOrd="0" destOrd="0" presId="urn:microsoft.com/office/officeart/2005/8/layout/list1"/>
    <dgm:cxn modelId="{ABCD4932-5296-4C10-AA14-5360984642A1}" type="presParOf" srcId="{712936D5-47C6-4B79-B475-CF01E71079B7}" destId="{F7586ADC-6D92-4EFF-9746-FEC7D7CF46D6}" srcOrd="1" destOrd="0" presId="urn:microsoft.com/office/officeart/2005/8/layout/list1"/>
    <dgm:cxn modelId="{4B5FA096-38C7-4DF8-B1FA-51ABF1C35CF0}" type="presParOf" srcId="{F37CF498-3748-4BB4-A927-87AAC3B64667}" destId="{9A9BE91A-877E-421D-8355-D71D59305F44}" srcOrd="9" destOrd="0" presId="urn:microsoft.com/office/officeart/2005/8/layout/list1"/>
    <dgm:cxn modelId="{13F8E38E-C8C4-4B33-BC59-7D65AEA395ED}" type="presParOf" srcId="{F37CF498-3748-4BB4-A927-87AAC3B64667}" destId="{6E750ED6-9D49-49FE-806D-62747D4244AE}" srcOrd="10" destOrd="0" presId="urn:microsoft.com/office/officeart/2005/8/layout/list1"/>
    <dgm:cxn modelId="{C44E24C5-80B2-4607-B729-4961837BDAA3}" type="presParOf" srcId="{F37CF498-3748-4BB4-A927-87AAC3B64667}" destId="{7A894B2E-1EFD-4C52-8EC6-61B95A8D1C30}" srcOrd="11" destOrd="0" presId="urn:microsoft.com/office/officeart/2005/8/layout/list1"/>
    <dgm:cxn modelId="{FC3CF342-E08B-41C4-AFFC-621E63FB95F2}" type="presParOf" srcId="{F37CF498-3748-4BB4-A927-87AAC3B64667}" destId="{1D73EFC7-9040-4254-A7F6-5EBC9AC78BDA}" srcOrd="12" destOrd="0" presId="urn:microsoft.com/office/officeart/2005/8/layout/list1"/>
    <dgm:cxn modelId="{73ED09CB-44D7-403F-8C21-BF5001695CD6}" type="presParOf" srcId="{1D73EFC7-9040-4254-A7F6-5EBC9AC78BDA}" destId="{C0C85B56-F24C-40F1-ACD8-2BFA337B7D17}" srcOrd="0" destOrd="0" presId="urn:microsoft.com/office/officeart/2005/8/layout/list1"/>
    <dgm:cxn modelId="{AA3CFB8E-FE56-4E4D-BB06-5B84EEEA314A}" type="presParOf" srcId="{1D73EFC7-9040-4254-A7F6-5EBC9AC78BDA}" destId="{3F5D6257-9FA5-4E20-B2AB-004AE98A84C3}" srcOrd="1" destOrd="0" presId="urn:microsoft.com/office/officeart/2005/8/layout/list1"/>
    <dgm:cxn modelId="{790413F6-A038-4752-B0B2-F481F00FC70B}" type="presParOf" srcId="{F37CF498-3748-4BB4-A927-87AAC3B64667}" destId="{8E95BD1B-BCF4-4195-A3EE-30B1B4961824}" srcOrd="13" destOrd="0" presId="urn:microsoft.com/office/officeart/2005/8/layout/list1"/>
    <dgm:cxn modelId="{C015C124-28EE-4530-8116-D947BD768BA9}" type="presParOf" srcId="{F37CF498-3748-4BB4-A927-87AAC3B64667}" destId="{1C04E272-82EA-4528-AF53-BDE8DC4AE2B2}" srcOrd="14" destOrd="0" presId="urn:microsoft.com/office/officeart/2005/8/layout/list1"/>
    <dgm:cxn modelId="{DA5B8584-D7B4-4944-B4E5-3B3B26AF19C9}" type="presParOf" srcId="{F37CF498-3748-4BB4-A927-87AAC3B64667}" destId="{850937C8-3A41-47D3-8890-97E9C3F8BF55}" srcOrd="15" destOrd="0" presId="urn:microsoft.com/office/officeart/2005/8/layout/list1"/>
    <dgm:cxn modelId="{A7B6D2B9-6163-4513-9605-2146AA9A160C}" type="presParOf" srcId="{F37CF498-3748-4BB4-A927-87AAC3B64667}" destId="{EB1B80CD-B51B-4C09-95C5-A3F29C3C92B8}" srcOrd="16" destOrd="0" presId="urn:microsoft.com/office/officeart/2005/8/layout/list1"/>
    <dgm:cxn modelId="{3526E30F-3679-4A4F-A023-B2E5410FE381}" type="presParOf" srcId="{EB1B80CD-B51B-4C09-95C5-A3F29C3C92B8}" destId="{A31A80B1-A110-4ACD-9D32-8B870F130FE7}" srcOrd="0" destOrd="0" presId="urn:microsoft.com/office/officeart/2005/8/layout/list1"/>
    <dgm:cxn modelId="{16A49837-9068-47A7-B4CC-868667DC288B}" type="presParOf" srcId="{EB1B80CD-B51B-4C09-95C5-A3F29C3C92B8}" destId="{B586D478-251A-4F38-ACC5-FAA6B54C9AC9}" srcOrd="1" destOrd="0" presId="urn:microsoft.com/office/officeart/2005/8/layout/list1"/>
    <dgm:cxn modelId="{0D15F409-23A8-4FD3-96E0-8A8341D79378}" type="presParOf" srcId="{F37CF498-3748-4BB4-A927-87AAC3B64667}" destId="{EED0CC2D-E88D-4E46-9B0E-F83E860C2EFA}" srcOrd="17" destOrd="0" presId="urn:microsoft.com/office/officeart/2005/8/layout/list1"/>
    <dgm:cxn modelId="{F02F03B9-2878-4FD6-9EC6-8190533D90FC}" type="presParOf" srcId="{F37CF498-3748-4BB4-A927-87AAC3B64667}" destId="{1823DD5E-927E-4FDE-A71C-2F6C8A7F9620}" srcOrd="18" destOrd="0" presId="urn:microsoft.com/office/officeart/2005/8/layout/list1"/>
    <dgm:cxn modelId="{709187AA-D155-4137-A98D-C88400E424A1}" type="presParOf" srcId="{F37CF498-3748-4BB4-A927-87AAC3B64667}" destId="{BAC4E73A-7DC3-4EC3-9BDD-C4502B5B5FF2}" srcOrd="19" destOrd="0" presId="urn:microsoft.com/office/officeart/2005/8/layout/list1"/>
    <dgm:cxn modelId="{11838C26-0BB9-4D3F-9BB1-68CAE74F14DA}" type="presParOf" srcId="{F37CF498-3748-4BB4-A927-87AAC3B64667}" destId="{968BB508-E9EC-442C-AD77-A1982B9C8246}" srcOrd="20" destOrd="0" presId="urn:microsoft.com/office/officeart/2005/8/layout/list1"/>
    <dgm:cxn modelId="{2C1027DC-FEDC-4789-B23E-1B884BD10C15}" type="presParOf" srcId="{968BB508-E9EC-442C-AD77-A1982B9C8246}" destId="{8BE7F381-23E6-4D91-8231-29090D660CB9}" srcOrd="0" destOrd="0" presId="urn:microsoft.com/office/officeart/2005/8/layout/list1"/>
    <dgm:cxn modelId="{F9BA67A1-31D1-4E7F-8846-A6B1AE4E7EE0}" type="presParOf" srcId="{968BB508-E9EC-442C-AD77-A1982B9C8246}" destId="{0E16815E-454C-4389-B82F-A3E3EBF88EF1}" srcOrd="1" destOrd="0" presId="urn:microsoft.com/office/officeart/2005/8/layout/list1"/>
    <dgm:cxn modelId="{B4060CC5-1F91-4B0D-928F-B39BC356D9F4}" type="presParOf" srcId="{F37CF498-3748-4BB4-A927-87AAC3B64667}" destId="{14A3D836-191C-467D-A28B-A85D1EAA818E}" srcOrd="21" destOrd="0" presId="urn:microsoft.com/office/officeart/2005/8/layout/list1"/>
    <dgm:cxn modelId="{78778005-AE5B-4941-AA2C-45595FA7BF88}" type="presParOf" srcId="{F37CF498-3748-4BB4-A927-87AAC3B64667}" destId="{AFB6366C-1E8F-49AC-A50D-34F8660D93FA}" srcOrd="22" destOrd="0" presId="urn:microsoft.com/office/officeart/2005/8/layout/list1"/>
    <dgm:cxn modelId="{9CD813BD-5661-4D9C-9D59-6AFB06D79CF0}" type="presParOf" srcId="{F37CF498-3748-4BB4-A927-87AAC3B64667}" destId="{4932A9E2-0002-4E42-9322-8DAAF6FCA56A}" srcOrd="23" destOrd="0" presId="urn:microsoft.com/office/officeart/2005/8/layout/list1"/>
    <dgm:cxn modelId="{7BD78198-D9E7-4405-914F-EC3548D310BF}" type="presParOf" srcId="{F37CF498-3748-4BB4-A927-87AAC3B64667}" destId="{0EC33E47-8437-4EC9-8A27-993A92DDBF4F}" srcOrd="24" destOrd="0" presId="urn:microsoft.com/office/officeart/2005/8/layout/list1"/>
    <dgm:cxn modelId="{E5314B8C-414B-493D-BE88-F183B82E8A58}" type="presParOf" srcId="{0EC33E47-8437-4EC9-8A27-993A92DDBF4F}" destId="{0648A29F-58F4-4D7A-AD4E-40D8E387EAA1}" srcOrd="0" destOrd="0" presId="urn:microsoft.com/office/officeart/2005/8/layout/list1"/>
    <dgm:cxn modelId="{BD995700-33CC-4204-99A3-64F93EB2D057}" type="presParOf" srcId="{0EC33E47-8437-4EC9-8A27-993A92DDBF4F}" destId="{3043219C-10AB-4131-9ED7-BA77195FCC5A}" srcOrd="1" destOrd="0" presId="urn:microsoft.com/office/officeart/2005/8/layout/list1"/>
    <dgm:cxn modelId="{CB77CD56-7E46-4224-9D13-7F14974D1A98}" type="presParOf" srcId="{F37CF498-3748-4BB4-A927-87AAC3B64667}" destId="{A5DF9DE0-9A34-4B75-9C1F-0E2FBAB5F26D}" srcOrd="25" destOrd="0" presId="urn:microsoft.com/office/officeart/2005/8/layout/list1"/>
    <dgm:cxn modelId="{E7211599-7733-40BC-A246-1A37E8C44A95}" type="presParOf" srcId="{F37CF498-3748-4BB4-A927-87AAC3B64667}" destId="{8C097F8C-A947-444E-A561-888A7924C3C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0DC59-B12A-4E17-AA38-6DFBD647BDA6}">
      <dsp:nvSpPr>
        <dsp:cNvPr id="0" name=""/>
        <dsp:cNvSpPr/>
      </dsp:nvSpPr>
      <dsp:spPr>
        <a:xfrm>
          <a:off x="0" y="24257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58329-CA94-4B5D-9224-A3AFD008D31F}">
      <dsp:nvSpPr>
        <dsp:cNvPr id="0" name=""/>
        <dsp:cNvSpPr/>
      </dsp:nvSpPr>
      <dsp:spPr>
        <a:xfrm>
          <a:off x="403762" y="6411"/>
          <a:ext cx="5652668" cy="4723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t>Go-Live Launch        September 2024 </a:t>
          </a:r>
          <a:endParaRPr lang="en-US" sz="1600" kern="1200" dirty="0"/>
        </a:p>
      </dsp:txBody>
      <dsp:txXfrm>
        <a:off x="426819" y="29468"/>
        <a:ext cx="5606554" cy="426206"/>
      </dsp:txXfrm>
    </dsp:sp>
    <dsp:sp modelId="{67184329-D85F-4279-9532-8A620FDACD2F}">
      <dsp:nvSpPr>
        <dsp:cNvPr id="0" name=""/>
        <dsp:cNvSpPr/>
      </dsp:nvSpPr>
      <dsp:spPr>
        <a:xfrm>
          <a:off x="0" y="96833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67315-EBA4-4802-A42B-67B92C880EDA}">
      <dsp:nvSpPr>
        <dsp:cNvPr id="0" name=""/>
        <dsp:cNvSpPr/>
      </dsp:nvSpPr>
      <dsp:spPr>
        <a:xfrm>
          <a:off x="403762" y="732171"/>
          <a:ext cx="5652668" cy="472320"/>
        </a:xfrm>
        <a:prstGeom prst="roundRect">
          <a:avLst/>
        </a:prstGeom>
        <a:solidFill>
          <a:srgbClr val="ECF1F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75000"/>
                </a:schemeClr>
              </a:solidFill>
            </a:rPr>
            <a:t>Council Sign Off     July 2024</a:t>
          </a:r>
          <a:endParaRPr lang="en-US" sz="1600" kern="1200" dirty="0">
            <a:solidFill>
              <a:schemeClr val="tx2">
                <a:lumMod val="75000"/>
              </a:schemeClr>
            </a:solidFill>
          </a:endParaRPr>
        </a:p>
      </dsp:txBody>
      <dsp:txXfrm>
        <a:off x="426819" y="755228"/>
        <a:ext cx="5606554" cy="426206"/>
      </dsp:txXfrm>
    </dsp:sp>
    <dsp:sp modelId="{6E750ED6-9D49-49FE-806D-62747D4244AE}">
      <dsp:nvSpPr>
        <dsp:cNvPr id="0" name=""/>
        <dsp:cNvSpPr/>
      </dsp:nvSpPr>
      <dsp:spPr>
        <a:xfrm>
          <a:off x="0" y="169409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86ADC-6D92-4EFF-9746-FEC7D7CF46D6}">
      <dsp:nvSpPr>
        <dsp:cNvPr id="0" name=""/>
        <dsp:cNvSpPr/>
      </dsp:nvSpPr>
      <dsp:spPr>
        <a:xfrm>
          <a:off x="403762" y="1457931"/>
          <a:ext cx="5652668" cy="47232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75000"/>
                </a:schemeClr>
              </a:solidFill>
            </a:rPr>
            <a:t>Executive and Partner sign off    May- June 2024</a:t>
          </a:r>
          <a:endParaRPr lang="en-US" sz="1600" kern="1200" dirty="0">
            <a:solidFill>
              <a:schemeClr val="tx2">
                <a:lumMod val="75000"/>
              </a:schemeClr>
            </a:solidFill>
          </a:endParaRPr>
        </a:p>
      </dsp:txBody>
      <dsp:txXfrm>
        <a:off x="426819" y="1480988"/>
        <a:ext cx="5606554" cy="426206"/>
      </dsp:txXfrm>
    </dsp:sp>
    <dsp:sp modelId="{1C04E272-82EA-4528-AF53-BDE8DC4AE2B2}">
      <dsp:nvSpPr>
        <dsp:cNvPr id="0" name=""/>
        <dsp:cNvSpPr/>
      </dsp:nvSpPr>
      <dsp:spPr>
        <a:xfrm>
          <a:off x="0" y="241985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D6257-9FA5-4E20-B2AB-004AE98A84C3}">
      <dsp:nvSpPr>
        <dsp:cNvPr id="0" name=""/>
        <dsp:cNvSpPr/>
      </dsp:nvSpPr>
      <dsp:spPr>
        <a:xfrm>
          <a:off x="403762" y="2183691"/>
          <a:ext cx="5652668" cy="47232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t>Draft for consultation    April 2024</a:t>
          </a:r>
          <a:endParaRPr lang="en-US" sz="1600" kern="1200" dirty="0"/>
        </a:p>
      </dsp:txBody>
      <dsp:txXfrm>
        <a:off x="426819" y="2206748"/>
        <a:ext cx="5606554" cy="426206"/>
      </dsp:txXfrm>
    </dsp:sp>
    <dsp:sp modelId="{1823DD5E-927E-4FDE-A71C-2F6C8A7F9620}">
      <dsp:nvSpPr>
        <dsp:cNvPr id="0" name=""/>
        <dsp:cNvSpPr/>
      </dsp:nvSpPr>
      <dsp:spPr>
        <a:xfrm>
          <a:off x="0" y="314561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86D478-251A-4F38-ACC5-FAA6B54C9AC9}">
      <dsp:nvSpPr>
        <dsp:cNvPr id="0" name=""/>
        <dsp:cNvSpPr/>
      </dsp:nvSpPr>
      <dsp:spPr>
        <a:xfrm>
          <a:off x="403762" y="2909451"/>
          <a:ext cx="5652668" cy="472320"/>
        </a:xfrm>
        <a:prstGeom prst="roundRect">
          <a:avLst/>
        </a:prstGeom>
        <a:solidFill>
          <a:srgbClr val="5685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t>Stakeholder Engagement    February – March 2024</a:t>
          </a:r>
          <a:endParaRPr lang="en-US" sz="1600" kern="1200" dirty="0"/>
        </a:p>
      </dsp:txBody>
      <dsp:txXfrm>
        <a:off x="426819" y="2932508"/>
        <a:ext cx="5606554" cy="426206"/>
      </dsp:txXfrm>
    </dsp:sp>
    <dsp:sp modelId="{AFB6366C-1E8F-49AC-A50D-34F8660D93FA}">
      <dsp:nvSpPr>
        <dsp:cNvPr id="0" name=""/>
        <dsp:cNvSpPr/>
      </dsp:nvSpPr>
      <dsp:spPr>
        <a:xfrm>
          <a:off x="0" y="387137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6815E-454C-4389-B82F-A3E3EBF88EF1}">
      <dsp:nvSpPr>
        <dsp:cNvPr id="0" name=""/>
        <dsp:cNvSpPr/>
      </dsp:nvSpPr>
      <dsp:spPr>
        <a:xfrm>
          <a:off x="403762" y="3635211"/>
          <a:ext cx="5652668" cy="47232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t>Internal Engagement     January 2024</a:t>
          </a:r>
          <a:endParaRPr lang="en-US" sz="1600" kern="1200" dirty="0"/>
        </a:p>
      </dsp:txBody>
      <dsp:txXfrm>
        <a:off x="426819" y="3658268"/>
        <a:ext cx="5606554" cy="426206"/>
      </dsp:txXfrm>
    </dsp:sp>
    <dsp:sp modelId="{8C097F8C-A947-444E-A561-888A7924C3C4}">
      <dsp:nvSpPr>
        <dsp:cNvPr id="0" name=""/>
        <dsp:cNvSpPr/>
      </dsp:nvSpPr>
      <dsp:spPr>
        <a:xfrm>
          <a:off x="0" y="4597131"/>
          <a:ext cx="807524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3219C-10AB-4131-9ED7-BA77195FCC5A}">
      <dsp:nvSpPr>
        <dsp:cNvPr id="0" name=""/>
        <dsp:cNvSpPr/>
      </dsp:nvSpPr>
      <dsp:spPr>
        <a:xfrm>
          <a:off x="403762" y="4360971"/>
          <a:ext cx="5652668" cy="47232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57" tIns="0" rIns="213657" bIns="0" numCol="1" spcCol="1270" anchor="ctr" anchorCtr="0">
          <a:noAutofit/>
        </a:bodyPr>
        <a:lstStyle/>
        <a:p>
          <a:pPr lvl="0" algn="l" defTabSz="711200">
            <a:lnSpc>
              <a:spcPct val="90000"/>
            </a:lnSpc>
            <a:spcBef>
              <a:spcPct val="0"/>
            </a:spcBef>
            <a:spcAft>
              <a:spcPct val="35000"/>
            </a:spcAft>
          </a:pPr>
          <a:r>
            <a:rPr lang="en-US" sz="1600" kern="1200" dirty="0" smtClean="0"/>
            <a:t>Initial Scoping and Data Capture   November – December 2023</a:t>
          </a:r>
          <a:endParaRPr lang="en-US" sz="1600" kern="1200" dirty="0"/>
        </a:p>
      </dsp:txBody>
      <dsp:txXfrm>
        <a:off x="426819" y="4384028"/>
        <a:ext cx="560655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D920942A-C898-44C8-B8FF-2A016FD04DE0}" type="datetimeFigureOut">
              <a:rPr lang="en-GB" smtClean="0"/>
              <a:t>29/02/2024</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8B50B127-F0FD-4C77-ACD1-D532F9951F45}" type="slidenum">
              <a:rPr lang="en-GB" smtClean="0"/>
              <a:t>‹#›</a:t>
            </a:fld>
            <a:endParaRPr lang="en-GB"/>
          </a:p>
        </p:txBody>
      </p:sp>
    </p:spTree>
    <p:extLst>
      <p:ext uri="{BB962C8B-B14F-4D97-AF65-F5344CB8AC3E}">
        <p14:creationId xmlns:p14="http://schemas.microsoft.com/office/powerpoint/2010/main" val="298221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resetting of the Education</a:t>
            </a:r>
            <a:r>
              <a:rPr lang="en-GB" baseline="0" dirty="0" smtClean="0"/>
              <a:t> and Learning Plan is based on the premise that we have many strategies in Luton as well as national initiatives with an impact on  education and learning but that they are not currently ‘joined up’ or with a clear pathway or roadmap for schools and learning providers to know what is expected of them. </a:t>
            </a:r>
          </a:p>
          <a:p>
            <a:endParaRPr lang="en-GB" baseline="0" dirty="0" smtClean="0"/>
          </a:p>
          <a:p>
            <a:r>
              <a:rPr lang="en-GB" baseline="0" dirty="0" smtClean="0"/>
              <a:t>Now is the right time to recalibrate what we have, what is important to achieve, and to plan (in simple terms) how we plan to get there and what it looks like when we do.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a:t>
            </a:fld>
            <a:endParaRPr lang="en-GB"/>
          </a:p>
        </p:txBody>
      </p:sp>
    </p:spTree>
    <p:extLst>
      <p:ext uri="{BB962C8B-B14F-4D97-AF65-F5344CB8AC3E}">
        <p14:creationId xmlns:p14="http://schemas.microsoft.com/office/powerpoint/2010/main" val="132502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Young people</a:t>
            </a:r>
            <a:r>
              <a:rPr lang="en-GB" baseline="0" dirty="0" smtClean="0"/>
              <a:t> need to feel confident. They need to believe that they are being heard and that what is taking place is changing life for them and therefore their own perception of Luton as a place in which they want to be. This Theme is all about changing the perceptions, ambitions, views and both confidence and skills of young people. It is core to making them feel worthy, well prepared and confident in their future. They need also to be part of any solution and fulfil their own responsibilities in making change rather than expect it all to be done for them.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10</a:t>
            </a:fld>
            <a:endParaRPr lang="en-GB"/>
          </a:p>
        </p:txBody>
      </p:sp>
    </p:spTree>
    <p:extLst>
      <p:ext uri="{BB962C8B-B14F-4D97-AF65-F5344CB8AC3E}">
        <p14:creationId xmlns:p14="http://schemas.microsoft.com/office/powerpoint/2010/main" val="21269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above provides a brief overview of the timeline in drawing together the plan.</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11</a:t>
            </a:fld>
            <a:endParaRPr lang="en-GB"/>
          </a:p>
        </p:txBody>
      </p:sp>
    </p:spTree>
    <p:extLst>
      <p:ext uri="{BB962C8B-B14F-4D97-AF65-F5344CB8AC3E}">
        <p14:creationId xmlns:p14="http://schemas.microsoft.com/office/powerpoint/2010/main" val="381339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aim to use the time between</a:t>
            </a:r>
            <a:r>
              <a:rPr lang="en-GB" baseline="0" dirty="0" smtClean="0"/>
              <a:t> now and July to capture the detail, agree the outcomes, the actions and initiatives, and to secure the ‘buy-in’ from everyone we need to involve in this. Communication is key and we will need help with communications in this. The 3 years between September 2024 and July 2027</a:t>
            </a:r>
            <a:r>
              <a:rPr lang="en-GB" dirty="0" smtClean="0"/>
              <a:t> will see different initiatives and plans taking place and being implemented. 2027 will</a:t>
            </a:r>
            <a:r>
              <a:rPr lang="en-GB" baseline="0" dirty="0" smtClean="0"/>
              <a:t> see a further reset to shape the next 3 year plan for 2027-2030.</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12</a:t>
            </a:fld>
            <a:endParaRPr lang="en-GB"/>
          </a:p>
        </p:txBody>
      </p:sp>
    </p:spTree>
    <p:extLst>
      <p:ext uri="{BB962C8B-B14F-4D97-AF65-F5344CB8AC3E}">
        <p14:creationId xmlns:p14="http://schemas.microsoft.com/office/powerpoint/2010/main" val="182369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Consultation and ‘buy-in’ is important and will need investing</a:t>
            </a:r>
            <a:r>
              <a:rPr lang="en-GB" baseline="0" dirty="0" smtClean="0"/>
              <a:t> into. Agreeing the Plan with Council as it is the ‘Council’s Plan’ is crucial as it is also about how we as Council teams work together and find different ways of working to better join up resources. It is crucial that all partners commit and take ownership of the Plan and play their part in driving this forward.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13</a:t>
            </a:fld>
            <a:endParaRPr lang="en-GB"/>
          </a:p>
        </p:txBody>
      </p:sp>
    </p:spTree>
    <p:extLst>
      <p:ext uri="{BB962C8B-B14F-4D97-AF65-F5344CB8AC3E}">
        <p14:creationId xmlns:p14="http://schemas.microsoft.com/office/powerpoint/2010/main" val="303191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14</a:t>
            </a:fld>
            <a:endParaRPr lang="en-GB"/>
          </a:p>
        </p:txBody>
      </p:sp>
    </p:spTree>
    <p:extLst>
      <p:ext uri="{BB962C8B-B14F-4D97-AF65-F5344CB8AC3E}">
        <p14:creationId xmlns:p14="http://schemas.microsoft.com/office/powerpoint/2010/main" val="326170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Education and Learning reset is not throwing</a:t>
            </a:r>
            <a:r>
              <a:rPr lang="en-GB" baseline="0" dirty="0" smtClean="0"/>
              <a:t> out all we have done and created in Luton and starting afresh. It is all about building on what we have done and providing clarity and purpose for all those involved so that we can all see our role and achieve tangible differences in the next three years that move us that bit closer to the 2040 ambitions we have set for ourselves. It will require us to think differently and also for different departments to work differently and better co-ordinate what we do together.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15</a:t>
            </a:fld>
            <a:endParaRPr lang="en-GB"/>
          </a:p>
        </p:txBody>
      </p:sp>
    </p:spTree>
    <p:extLst>
      <p:ext uri="{BB962C8B-B14F-4D97-AF65-F5344CB8AC3E}">
        <p14:creationId xmlns:p14="http://schemas.microsoft.com/office/powerpoint/2010/main" val="367945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a:t>
            </a:r>
            <a:r>
              <a:rPr lang="en-GB" baseline="0" dirty="0" smtClean="0"/>
              <a:t> many, many strategies in Luton and schools are unclear on what is expected of them in implementing these strategies. Many are overarching principles of what we want to achieve but without the plan to achieve our aims step by step.</a:t>
            </a:r>
          </a:p>
          <a:p>
            <a:endParaRPr lang="en-GB" baseline="0" dirty="0" smtClean="0"/>
          </a:p>
          <a:p>
            <a:r>
              <a:rPr lang="en-GB" baseline="0" dirty="0" smtClean="0"/>
              <a:t>Most of these strategies have bene created in isolation from each other and all make demands on our schools without thinking of these demands in  the context of everyone’s else’s demands.</a:t>
            </a:r>
          </a:p>
          <a:p>
            <a:endParaRPr lang="en-GB" baseline="0" dirty="0" smtClean="0"/>
          </a:p>
          <a:p>
            <a:r>
              <a:rPr lang="en-GB" baseline="0" dirty="0" smtClean="0"/>
              <a:t>Our Luton 2040 Vision provides us with a clear community wide ambition and goal. Education and Learning is featured in all of the five key themes. However, 2040 is a long way away and schools and learning providers need to understand the manageable steps they can make towards achieving these ambitions in bite sized pieces so that we can see tangible changes and movement towards achieving these goals.</a:t>
            </a:r>
          </a:p>
          <a:p>
            <a:endParaRPr lang="en-GB" baseline="0" dirty="0" smtClean="0"/>
          </a:p>
          <a:p>
            <a:r>
              <a:rPr lang="en-GB" baseline="0" dirty="0" smtClean="0"/>
              <a:t>In trying to bridge the gulf between the 2040 ambitions and the multiple strategies we have, a clear Education and Learning Reset Plan is key in focusing the attention of our schools, learning providers and also Council teams and departments to ensure that we all join up and overcome the silo structures and ways of working which currently exist.     </a:t>
            </a:r>
          </a:p>
        </p:txBody>
      </p:sp>
      <p:sp>
        <p:nvSpPr>
          <p:cNvPr id="4" name="Slide Number Placeholder 3"/>
          <p:cNvSpPr>
            <a:spLocks noGrp="1"/>
          </p:cNvSpPr>
          <p:nvPr>
            <p:ph type="sldNum" sz="quarter" idx="10"/>
          </p:nvPr>
        </p:nvSpPr>
        <p:spPr/>
        <p:txBody>
          <a:bodyPr/>
          <a:lstStyle/>
          <a:p>
            <a:fld id="{8B50B127-F0FD-4C77-ACD1-D532F9951F45}" type="slidenum">
              <a:rPr lang="en-GB" smtClean="0"/>
              <a:t>2</a:t>
            </a:fld>
            <a:endParaRPr lang="en-GB"/>
          </a:p>
        </p:txBody>
      </p:sp>
    </p:spTree>
    <p:extLst>
      <p:ext uri="{BB962C8B-B14F-4D97-AF65-F5344CB8AC3E}">
        <p14:creationId xmlns:p14="http://schemas.microsoft.com/office/powerpoint/2010/main" val="245589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pulling together the many strategies and initiatives we have to implement</a:t>
            </a:r>
            <a:r>
              <a:rPr lang="en-GB" baseline="0" dirty="0" smtClean="0"/>
              <a:t> to transform outcomes, we have captured 4 Key Themes within which we aim to focus the efforts of our schools and learning providers in moving towards achieving Luton 2040 Vision and outcomes.</a:t>
            </a:r>
          </a:p>
          <a:p>
            <a:endParaRPr lang="en-GB" baseline="0" dirty="0" smtClean="0"/>
          </a:p>
          <a:p>
            <a:r>
              <a:rPr lang="en-GB" baseline="0" dirty="0" smtClean="0"/>
              <a:t>Academic and Learning Provision is all about the provision and inputs in schools and learning providers to improve outcomes</a:t>
            </a:r>
          </a:p>
          <a:p>
            <a:endParaRPr lang="en-GB" baseline="0" dirty="0" smtClean="0"/>
          </a:p>
          <a:p>
            <a:r>
              <a:rPr lang="en-GB" baseline="0" dirty="0" smtClean="0"/>
              <a:t>Special Educational Needs is all about our provision and outcomes for those with SEND</a:t>
            </a:r>
          </a:p>
          <a:p>
            <a:endParaRPr lang="en-GB" baseline="0" dirty="0" smtClean="0"/>
          </a:p>
          <a:p>
            <a:r>
              <a:rPr lang="en-GB" baseline="0" dirty="0" smtClean="0"/>
              <a:t>Mental Health and Wellbeing is all about the safety and mental health of our children and staff to create the culture and ethos upon which our provision can move children forward.</a:t>
            </a:r>
          </a:p>
          <a:p>
            <a:endParaRPr lang="en-GB" baseline="0" dirty="0" smtClean="0"/>
          </a:p>
          <a:p>
            <a:r>
              <a:rPr lang="en-GB" baseline="0" dirty="0" smtClean="0"/>
              <a:t>The confidence, ambition and pathways to employment is all about our children and young people, their views and skills, and their perceptions and confidence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3</a:t>
            </a:fld>
            <a:endParaRPr lang="en-GB"/>
          </a:p>
        </p:txBody>
      </p:sp>
    </p:spTree>
    <p:extLst>
      <p:ext uri="{BB962C8B-B14F-4D97-AF65-F5344CB8AC3E}">
        <p14:creationId xmlns:p14="http://schemas.microsoft.com/office/powerpoint/2010/main" val="262150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aim is to create a three year Detailed</a:t>
            </a:r>
            <a:r>
              <a:rPr lang="en-GB" baseline="0" dirty="0" smtClean="0"/>
              <a:t> Plan with tangible outcomes and changes we wish to see in place by 2027, and which begin that journey from where we are now to where we wish to be in 2040. The 3 year plan will cover a plan for each of the 4 Key Themes with measurable outcomes and a systematic governance process to check progress and hold everyone, including partners, to account. </a:t>
            </a:r>
          </a:p>
          <a:p>
            <a:endParaRPr lang="en-GB" baseline="0" dirty="0" smtClean="0"/>
          </a:p>
          <a:p>
            <a:r>
              <a:rPr lang="en-GB" baseline="0" dirty="0" smtClean="0"/>
              <a:t>We aim then to review the plans in 2027 to then set a further 3 year plan through to 2030. This will then lead to a further 3 year plan for 2030-2033 with the aim that all the pieces of the jigsaw are then in place to meet the 2040 Vision ambitions.</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4</a:t>
            </a:fld>
            <a:endParaRPr lang="en-GB"/>
          </a:p>
        </p:txBody>
      </p:sp>
    </p:spTree>
    <p:extLst>
      <p:ext uri="{BB962C8B-B14F-4D97-AF65-F5344CB8AC3E}">
        <p14:creationId xmlns:p14="http://schemas.microsoft.com/office/powerpoint/2010/main" val="32752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priorities within each of the following themes are based on data and our corporate goals for children and young people. Some of the priorities have arisen out of</a:t>
            </a:r>
            <a:r>
              <a:rPr lang="en-GB" baseline="0" dirty="0" smtClean="0"/>
              <a:t> </a:t>
            </a:r>
            <a:r>
              <a:rPr lang="en-GB" dirty="0" smtClean="0"/>
              <a:t>feedback from the community and our children and young people.</a:t>
            </a:r>
            <a:r>
              <a:rPr lang="en-GB" baseline="0" dirty="0" smtClean="0"/>
              <a:t> The Council already has a clear ambition based on the community wide Luton 2040 Vision which has encompassed the views and contributions of the wider community on what we need to do to improve the town and the opportunities for our Youth.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5</a:t>
            </a:fld>
            <a:endParaRPr lang="en-GB"/>
          </a:p>
        </p:txBody>
      </p:sp>
    </p:spTree>
    <p:extLst>
      <p:ext uri="{BB962C8B-B14F-4D97-AF65-F5344CB8AC3E}">
        <p14:creationId xmlns:p14="http://schemas.microsoft.com/office/powerpoint/2010/main" val="43909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key features that are core to our thinking. It is important that we see this plan</a:t>
            </a:r>
            <a:r>
              <a:rPr lang="en-GB" baseline="0" dirty="0" smtClean="0"/>
              <a:t> not as a schools’ plan, but as a community wide plan and affecting the range of services, opportunities and people across the community of Luton in making change. </a:t>
            </a:r>
            <a:r>
              <a:rPr lang="en-GB" dirty="0" smtClean="0"/>
              <a:t>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6</a:t>
            </a:fld>
            <a:endParaRPr lang="en-GB"/>
          </a:p>
        </p:txBody>
      </p:sp>
    </p:spTree>
    <p:extLst>
      <p:ext uri="{BB962C8B-B14F-4D97-AF65-F5344CB8AC3E}">
        <p14:creationId xmlns:p14="http://schemas.microsoft.com/office/powerpoint/2010/main" val="159119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a:t>
            </a:r>
            <a:r>
              <a:rPr lang="en-GB" baseline="0" dirty="0" smtClean="0"/>
              <a:t> our plans around provision, Inclusion is at the heart with the mantra that every child should belong, feel that they matter, and that inequalities and gaps are addressed. </a:t>
            </a:r>
          </a:p>
          <a:p>
            <a:endParaRPr lang="en-GB" baseline="0" dirty="0" smtClean="0"/>
          </a:p>
          <a:p>
            <a:r>
              <a:rPr lang="en-GB" baseline="0" dirty="0" smtClean="0"/>
              <a:t>Building a consistency across the town requires strong Neighbourhoods of schools and services working together in a ‘joined up way’ to serve those neighbourhoods. Schools and Nurseries are seen as the centre of their communities but once the schools close at 4pm, opportunities for some children are reduced. We are looking to strengthen the Neighbourhood Learning Communities and also strengthen how Neighbourhoods or Schools can collectively </a:t>
            </a:r>
          </a:p>
          <a:p>
            <a:r>
              <a:rPr lang="en-GB" baseline="0" dirty="0" smtClean="0"/>
              <a:t>Share, work together and build a learning confidence.</a:t>
            </a:r>
          </a:p>
          <a:p>
            <a:endParaRPr lang="en-GB" baseline="0" dirty="0" smtClean="0"/>
          </a:p>
          <a:p>
            <a:r>
              <a:rPr lang="en-GB" baseline="0" dirty="0" smtClean="0"/>
              <a:t>Reading is a key skill that all young people need to achieve. For those who don’t achieve the end of Key Stage 2 expectations in reading, they are more likely to fall away when they enter secondary school and reduce their life and employment chances into adulthood.      </a:t>
            </a:r>
          </a:p>
          <a:p>
            <a:endParaRPr lang="en-GB" baseline="0" dirty="0" smtClean="0"/>
          </a:p>
          <a:p>
            <a:r>
              <a:rPr lang="en-GB" baseline="0" dirty="0" smtClean="0"/>
              <a:t>Our schools do well in relation to the quality of education with almost all schools being Ofsted Good or Better. Some of the schools and provisions in Luton are very inclusive and go the extra mile to adapt their curriculum and organisation to meet the needs of all, no matter how challenging. The national SEND &amp; Alternative Provision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7</a:t>
            </a:fld>
            <a:endParaRPr lang="en-GB"/>
          </a:p>
        </p:txBody>
      </p:sp>
    </p:spTree>
    <p:extLst>
      <p:ext uri="{BB962C8B-B14F-4D97-AF65-F5344CB8AC3E}">
        <p14:creationId xmlns:p14="http://schemas.microsoft.com/office/powerpoint/2010/main" val="422063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SEND is a national</a:t>
            </a:r>
            <a:r>
              <a:rPr lang="en-GB" baseline="0" dirty="0" smtClean="0"/>
              <a:t> issue and local issue on so many fronts – financially, educationally, and socially. SEND diagnosis is increasing year on year and this is a significant issue for both the Council and Health partners. Inclusion and getting provision right at the very base is crucial. If we were able to meet children’s SEND needs in our mainstream schools, the costs and demand for more expensive placements would reduce. However, for schools to be inclusive needs development and support.</a:t>
            </a:r>
          </a:p>
          <a:p>
            <a:endParaRPr lang="en-GB" baseline="0" dirty="0" smtClean="0"/>
          </a:p>
          <a:p>
            <a:r>
              <a:rPr lang="en-GB" baseline="0" dirty="0" smtClean="0"/>
              <a:t>Alternative Provision for those young people who are unable to be managed in our schools needs a fundamental overhaul in line with the National SEND &amp; Alternative Provision Transformation Plan arising from the Government’s Green Paper on the future of SEND (2022).</a:t>
            </a:r>
          </a:p>
          <a:p>
            <a:endParaRPr lang="en-GB" baseline="0" dirty="0" smtClean="0"/>
          </a:p>
          <a:p>
            <a:r>
              <a:rPr lang="en-GB" baseline="0" dirty="0" smtClean="0"/>
              <a:t>A pathway for those children with social, emotional and mental health is currently missing in Luton with support fragmented and not joined up. The building of a new SEMH Special School is one part of a much wider strategy needed.</a:t>
            </a:r>
          </a:p>
          <a:p>
            <a:endParaRPr lang="en-GB" baseline="0" dirty="0" smtClean="0"/>
          </a:p>
          <a:p>
            <a:r>
              <a:rPr lang="en-GB" baseline="0" dirty="0" smtClean="0"/>
              <a:t>For young people with SEND, the current pathway beyond the age of 16 is not well planned leading to some not being well prepared for adulthood and independence along with employment.   . </a:t>
            </a:r>
          </a:p>
        </p:txBody>
      </p:sp>
      <p:sp>
        <p:nvSpPr>
          <p:cNvPr id="4" name="Slide Number Placeholder 3"/>
          <p:cNvSpPr>
            <a:spLocks noGrp="1"/>
          </p:cNvSpPr>
          <p:nvPr>
            <p:ph type="sldNum" sz="quarter" idx="10"/>
          </p:nvPr>
        </p:nvSpPr>
        <p:spPr/>
        <p:txBody>
          <a:bodyPr/>
          <a:lstStyle/>
          <a:p>
            <a:fld id="{8B50B127-F0FD-4C77-ACD1-D532F9951F45}" type="slidenum">
              <a:rPr lang="en-GB" smtClean="0"/>
              <a:t>8</a:t>
            </a:fld>
            <a:endParaRPr lang="en-GB"/>
          </a:p>
        </p:txBody>
      </p:sp>
    </p:spTree>
    <p:extLst>
      <p:ext uri="{BB962C8B-B14F-4D97-AF65-F5344CB8AC3E}">
        <p14:creationId xmlns:p14="http://schemas.microsoft.com/office/powerpoint/2010/main" val="181304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children’s mental health and wellbeing is not secure, this make it difficult for them to learn. A Luton wide Mental Health</a:t>
            </a:r>
            <a:r>
              <a:rPr lang="en-GB" baseline="0" dirty="0" smtClean="0"/>
              <a:t> and Wellbeing Strategy is a key part of preparing the ground for learning and confidence to develop. The perception of safety and a lack of safety plays a part in reducing the confidence of young people. Addressing the factors that reinforce this rhetoric is important along with early identification of those at risk of falling into harm, crime or exploitation.</a:t>
            </a:r>
          </a:p>
          <a:p>
            <a:endParaRPr lang="en-GB" baseline="0" dirty="0" smtClean="0"/>
          </a:p>
          <a:p>
            <a:r>
              <a:rPr lang="en-GB" baseline="0" dirty="0" smtClean="0"/>
              <a:t>Developing and improving mental health also includes developing resilience and coping strategies as young people also have to develop their own skills on how to manage the consequences of events on themselves.</a:t>
            </a:r>
          </a:p>
          <a:p>
            <a:endParaRPr lang="en-GB" baseline="0" dirty="0" smtClean="0"/>
          </a:p>
          <a:p>
            <a:r>
              <a:rPr lang="en-GB" baseline="0" dirty="0" smtClean="0"/>
              <a:t>We all recognise that poverty and food poverty is a key barrier for some children and families. Looking at practical ways in which we can help address the impact of some of these is crucial.   </a:t>
            </a:r>
            <a:endParaRPr lang="en-GB" dirty="0"/>
          </a:p>
        </p:txBody>
      </p:sp>
      <p:sp>
        <p:nvSpPr>
          <p:cNvPr id="4" name="Slide Number Placeholder 3"/>
          <p:cNvSpPr>
            <a:spLocks noGrp="1"/>
          </p:cNvSpPr>
          <p:nvPr>
            <p:ph type="sldNum" sz="quarter" idx="10"/>
          </p:nvPr>
        </p:nvSpPr>
        <p:spPr/>
        <p:txBody>
          <a:bodyPr/>
          <a:lstStyle/>
          <a:p>
            <a:fld id="{8B50B127-F0FD-4C77-ACD1-D532F9951F45}" type="slidenum">
              <a:rPr lang="en-GB" smtClean="0"/>
              <a:t>9</a:t>
            </a:fld>
            <a:endParaRPr lang="en-GB"/>
          </a:p>
        </p:txBody>
      </p:sp>
    </p:spTree>
    <p:extLst>
      <p:ext uri="{BB962C8B-B14F-4D97-AF65-F5344CB8AC3E}">
        <p14:creationId xmlns:p14="http://schemas.microsoft.com/office/powerpoint/2010/main" val="396697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B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9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52425" y="2708981"/>
            <a:ext cx="8439150" cy="677686"/>
          </a:xfrm>
          <a:prstGeom prst="rect">
            <a:avLst/>
          </a:prstGeom>
        </p:spPr>
        <p:txBody>
          <a:bodyPr vert="horz"/>
          <a:lstStyle>
            <a:lvl1pPr marL="0" indent="0" algn="ctr">
              <a:buNone/>
              <a:defRPr sz="3500" b="1" baseline="0">
                <a:latin typeface="Arial"/>
                <a:cs typeface="Arial"/>
              </a:defRPr>
            </a:lvl1pPr>
          </a:lstStyle>
          <a:p>
            <a:pPr lvl="0"/>
            <a:r>
              <a:rPr lang="en-US" smtClean="0"/>
              <a:t>Click to edit Master text styles</a:t>
            </a:r>
          </a:p>
        </p:txBody>
      </p:sp>
      <p:sp>
        <p:nvSpPr>
          <p:cNvPr id="9" name="Text Placeholder 8"/>
          <p:cNvSpPr>
            <a:spLocks noGrp="1"/>
          </p:cNvSpPr>
          <p:nvPr>
            <p:ph type="body" sz="quarter" idx="11"/>
          </p:nvPr>
        </p:nvSpPr>
        <p:spPr>
          <a:xfrm>
            <a:off x="352425" y="3386138"/>
            <a:ext cx="8439150" cy="735012"/>
          </a:xfrm>
          <a:prstGeom prst="rect">
            <a:avLst/>
          </a:prstGeom>
        </p:spPr>
        <p:txBody>
          <a:bodyPr vert="horz"/>
          <a:lstStyle>
            <a:lvl1pPr marL="0" indent="0" algn="ctr">
              <a:buNone/>
              <a:defRPr sz="2700" b="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75534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50/5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66889" y="1624546"/>
            <a:ext cx="4035778" cy="4246029"/>
          </a:xfrm>
          <a:prstGeom prst="rect">
            <a:avLst/>
          </a:prstGeom>
        </p:spPr>
        <p:txBody>
          <a:bodyPr vert="horz"/>
          <a:lstStyle/>
          <a:p>
            <a:pPr lvl="0"/>
            <a:r>
              <a:rPr lang="en-US" noProof="0" smtClean="0"/>
              <a:t>Click icon to add picture</a:t>
            </a:r>
            <a:endParaRPr lang="en-US" noProof="0" dirty="0"/>
          </a:p>
        </p:txBody>
      </p:sp>
      <p:sp>
        <p:nvSpPr>
          <p:cNvPr id="7" name="Text Placeholder 4"/>
          <p:cNvSpPr>
            <a:spLocks noGrp="1"/>
          </p:cNvSpPr>
          <p:nvPr>
            <p:ph type="body" sz="quarter" idx="3"/>
          </p:nvPr>
        </p:nvSpPr>
        <p:spPr>
          <a:xfrm>
            <a:off x="4645025" y="1624546"/>
            <a:ext cx="4041775" cy="435681"/>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11"/>
          <p:cNvSpPr>
            <a:spLocks noGrp="1"/>
          </p:cNvSpPr>
          <p:nvPr>
            <p:ph type="body" sz="quarter" idx="11"/>
          </p:nvPr>
        </p:nvSpPr>
        <p:spPr>
          <a:xfrm>
            <a:off x="4645025" y="2173115"/>
            <a:ext cx="4037013" cy="3711218"/>
          </a:xfrm>
          <a:prstGeom prst="rect">
            <a:avLst/>
          </a:prstGeom>
        </p:spPr>
        <p:txBody>
          <a:bodyPr vert="horz"/>
          <a:lstStyle>
            <a:lvl1pPr>
              <a:defRPr sz="2000">
                <a:latin typeface="Arial"/>
                <a:cs typeface="Arial"/>
              </a:defRPr>
            </a:lvl1pPr>
            <a:lvl2pPr>
              <a:defRPr sz="1700">
                <a:latin typeface="Arial"/>
                <a:cs typeface="Arial"/>
              </a:defRPr>
            </a:lvl2pPr>
            <a:lvl3pPr>
              <a:defRPr sz="1500">
                <a:latin typeface="Arial"/>
                <a:cs typeface="Arial"/>
              </a:defRPr>
            </a:lvl3pPr>
            <a:lvl4pPr>
              <a:defRPr sz="13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2"/>
          </p:nvPr>
        </p:nvSpPr>
        <p:spPr>
          <a:xfrm>
            <a:off x="366713" y="577850"/>
            <a:ext cx="8320087" cy="903288"/>
          </a:xfrm>
          <a:prstGeom prst="rect">
            <a:avLst/>
          </a:prstGeom>
        </p:spPr>
        <p:txBody>
          <a:bodyPr vert="horz"/>
          <a:lstStyle>
            <a:lvl1pPr marL="0" indent="0" algn="ctr">
              <a:buNone/>
              <a:defRPr sz="2700" b="1">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5612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Heav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4546"/>
            <a:ext cx="4040188" cy="435681"/>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624546"/>
            <a:ext cx="4041775" cy="435681"/>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1"/>
          <p:cNvSpPr>
            <a:spLocks noGrp="1"/>
          </p:cNvSpPr>
          <p:nvPr>
            <p:ph type="body" sz="quarter" idx="11"/>
          </p:nvPr>
        </p:nvSpPr>
        <p:spPr>
          <a:xfrm>
            <a:off x="4645025" y="2173115"/>
            <a:ext cx="4037013" cy="3711218"/>
          </a:xfrm>
          <a:prstGeom prst="rect">
            <a:avLst/>
          </a:prstGeom>
        </p:spPr>
        <p:txBody>
          <a:bodyPr vert="horz"/>
          <a:lstStyle>
            <a:lvl1pPr>
              <a:defRPr sz="2000">
                <a:latin typeface="Arial"/>
                <a:cs typeface="Arial"/>
              </a:defRPr>
            </a:lvl1pPr>
            <a:lvl2pPr>
              <a:defRPr sz="1700">
                <a:latin typeface="Arial"/>
                <a:cs typeface="Arial"/>
              </a:defRPr>
            </a:lvl2pPr>
            <a:lvl3pPr>
              <a:defRPr sz="1500">
                <a:latin typeface="Arial"/>
                <a:cs typeface="Arial"/>
              </a:defRPr>
            </a:lvl3pPr>
            <a:lvl4pPr>
              <a:defRPr sz="13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2"/>
          </p:nvPr>
        </p:nvSpPr>
        <p:spPr>
          <a:xfrm>
            <a:off x="457200" y="2173115"/>
            <a:ext cx="4037013" cy="3711218"/>
          </a:xfrm>
          <a:prstGeom prst="rect">
            <a:avLst/>
          </a:prstGeom>
        </p:spPr>
        <p:txBody>
          <a:bodyPr vert="horz"/>
          <a:lstStyle>
            <a:lvl1pPr>
              <a:defRPr sz="2000">
                <a:latin typeface="Arial"/>
                <a:cs typeface="Arial"/>
              </a:defRPr>
            </a:lvl1pPr>
            <a:lvl2pPr>
              <a:defRPr sz="1700">
                <a:latin typeface="Arial"/>
                <a:cs typeface="Arial"/>
              </a:defRPr>
            </a:lvl2pPr>
            <a:lvl3pPr>
              <a:defRPr sz="1500">
                <a:latin typeface="Arial"/>
                <a:cs typeface="Arial"/>
              </a:defRPr>
            </a:lvl3pPr>
            <a:lvl4pPr>
              <a:defRPr sz="13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3"/>
          </p:nvPr>
        </p:nvSpPr>
        <p:spPr>
          <a:xfrm>
            <a:off x="457200" y="649288"/>
            <a:ext cx="8229600" cy="817562"/>
          </a:xfrm>
          <a:prstGeom prst="rect">
            <a:avLst/>
          </a:prstGeom>
        </p:spPr>
        <p:txBody>
          <a:bodyPr vert="horz"/>
          <a:lstStyle>
            <a:lvl1pPr marL="0" indent="0" algn="ctr">
              <a:buNone/>
              <a:defRPr sz="2700" b="1"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00279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457200" y="458081"/>
            <a:ext cx="8229600" cy="628473"/>
          </a:xfrm>
          <a:prstGeom prst="rect">
            <a:avLst/>
          </a:prstGeom>
        </p:spPr>
        <p:txBody>
          <a:bodyPr vert="horz"/>
          <a:lstStyle>
            <a:lvl1pPr>
              <a:defRPr sz="3000" b="1">
                <a:latin typeface="Arial"/>
                <a:cs typeface="Aria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7200" y="1200150"/>
            <a:ext cx="8229600" cy="4670425"/>
          </a:xfrm>
          <a:prstGeom prst="rect">
            <a:avLst/>
          </a:prstGeom>
        </p:spPr>
        <p:txBody>
          <a:bodyPr vert="horz"/>
          <a:lstStyle>
            <a:lvl1pPr marL="0" indent="0">
              <a:buNone/>
              <a:defRPr sz="20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924478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68_1 PowerPoint Template 2 Feb 2017 BLANK.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fif"/><Relationship Id="rId5" Type="http://schemas.openxmlformats.org/officeDocument/2006/relationships/image" Target="../media/image4.jpe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75000"/>
                  </a:schemeClr>
                </a:solidFill>
              </a:rPr>
              <a:t>Resetting our Plan for Education and Learning </a:t>
            </a:r>
            <a:endParaRPr lang="en-GB" dirty="0">
              <a:solidFill>
                <a:schemeClr val="accent4">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140968"/>
            <a:ext cx="4252798" cy="28323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947" y="2708920"/>
            <a:ext cx="2828553" cy="158863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416" y="1700808"/>
            <a:ext cx="2081808" cy="13011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1837382"/>
            <a:ext cx="2619375" cy="174307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340" y="4869160"/>
            <a:ext cx="2413254" cy="1356997"/>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22598" t="157013" r="181732" b="-157013"/>
          <a:stretch/>
        </p:blipFill>
        <p:spPr>
          <a:xfrm>
            <a:off x="1259632" y="4041068"/>
            <a:ext cx="1368152" cy="1673932"/>
          </a:xfrm>
          <a:prstGeom prst="rect">
            <a:avLst/>
          </a:prstGeom>
        </p:spPr>
      </p:pic>
      <p:sp>
        <p:nvSpPr>
          <p:cNvPr id="10" name="Rectangle 9"/>
          <p:cNvSpPr/>
          <p:nvPr/>
        </p:nvSpPr>
        <p:spPr>
          <a:xfrm>
            <a:off x="2324402" y="4011758"/>
            <a:ext cx="559842" cy="571601"/>
          </a:xfrm>
          <a:prstGeom prst="rect">
            <a:avLst/>
          </a:prstGeom>
          <a:solidFill>
            <a:schemeClr val="accent1">
              <a:lumMod val="40000"/>
              <a:lumOff val="6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2800334" y="4440459"/>
            <a:ext cx="634888" cy="571601"/>
          </a:xfrm>
          <a:prstGeom prst="rect">
            <a:avLst/>
          </a:prstGeom>
          <a:solidFill>
            <a:schemeClr val="accent5">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3155301" y="1508337"/>
            <a:ext cx="559842" cy="571601"/>
          </a:xfrm>
          <a:prstGeom prst="rect">
            <a:avLst/>
          </a:prstGeom>
          <a:solidFill>
            <a:schemeClr val="accent4">
              <a:lumMod val="40000"/>
              <a:lumOff val="6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5902812" y="2948718"/>
            <a:ext cx="559842" cy="571601"/>
          </a:xfrm>
          <a:prstGeom prst="rect">
            <a:avLst/>
          </a:prstGeom>
          <a:solidFill>
            <a:schemeClr val="bg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7092435" y="2355740"/>
            <a:ext cx="559842" cy="571601"/>
          </a:xfrm>
          <a:prstGeom prst="rect">
            <a:avLst/>
          </a:prstGeom>
          <a:solidFill>
            <a:schemeClr val="accent4">
              <a:lumMod val="40000"/>
              <a:lumOff val="6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6814054" y="2119321"/>
            <a:ext cx="471417" cy="430865"/>
          </a:xfrm>
          <a:prstGeom prst="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6294264" y="2489578"/>
            <a:ext cx="559842" cy="571601"/>
          </a:xfrm>
          <a:prstGeom prst="rect">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1993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Confidence, Ambition and Pathways</a:t>
            </a:r>
            <a:endParaRPr lang="en-GB" dirty="0"/>
          </a:p>
        </p:txBody>
      </p:sp>
      <p:sp>
        <p:nvSpPr>
          <p:cNvPr id="3" name="Text Placeholder 2"/>
          <p:cNvSpPr>
            <a:spLocks noGrp="1"/>
          </p:cNvSpPr>
          <p:nvPr>
            <p:ph type="body" sz="quarter" idx="10"/>
          </p:nvPr>
        </p:nvSpPr>
        <p:spPr>
          <a:xfrm>
            <a:off x="457090" y="1082261"/>
            <a:ext cx="8229600" cy="644674"/>
          </a:xfrm>
          <a:solidFill>
            <a:schemeClr val="accent5">
              <a:lumMod val="20000"/>
              <a:lumOff val="80000"/>
            </a:schemeClr>
          </a:solidFill>
          <a:ln>
            <a:solidFill>
              <a:schemeClr val="accent5">
                <a:lumMod val="40000"/>
                <a:lumOff val="60000"/>
              </a:schemeClr>
            </a:solidFill>
          </a:ln>
        </p:spPr>
        <p:txBody>
          <a:bodyPr/>
          <a:lstStyle/>
          <a:p>
            <a:r>
              <a:rPr lang="en-GB" dirty="0" smtClean="0"/>
              <a:t>What do we wish to achieve by 2027?   </a:t>
            </a:r>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16325760"/>
              </p:ext>
            </p:extLst>
          </p:nvPr>
        </p:nvGraphicFramePr>
        <p:xfrm>
          <a:off x="457090" y="1783908"/>
          <a:ext cx="8229600" cy="106680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966522">
                <a:tc>
                  <a:txBody>
                    <a:bodyPr/>
                    <a:lstStyle/>
                    <a:p>
                      <a:r>
                        <a:rPr lang="en-GB" b="0" dirty="0" smtClean="0">
                          <a:solidFill>
                            <a:schemeClr val="tx1"/>
                          </a:solidFill>
                        </a:rPr>
                        <a:t>Excellence for Everyone</a:t>
                      </a:r>
                      <a:endParaRPr lang="en-GB" b="0" dirty="0">
                        <a:solidFill>
                          <a:schemeClr val="tx1"/>
                        </a:solidFill>
                      </a:endParaRPr>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GB" sz="1600" b="1" i="0" baseline="0" dirty="0" smtClean="0">
                          <a:solidFill>
                            <a:schemeClr val="tx1"/>
                          </a:solidFill>
                        </a:rPr>
                        <a:t>Children feel included, listened to and supported</a:t>
                      </a:r>
                      <a:endParaRPr lang="en-GB" sz="1600" b="1" i="0" dirty="0" smtClean="0">
                        <a:solidFill>
                          <a:schemeClr val="tx1"/>
                        </a:solidFill>
                      </a:endParaRPr>
                    </a:p>
                    <a:p>
                      <a:pPr marL="285750" indent="-285750">
                        <a:buFont typeface="Arial" panose="020B0604020202020204" pitchFamily="34" charset="0"/>
                        <a:buChar char="•"/>
                      </a:pPr>
                      <a:r>
                        <a:rPr lang="en-GB" sz="1600" b="1" i="0" dirty="0" smtClean="0">
                          <a:solidFill>
                            <a:schemeClr val="tx1"/>
                          </a:solidFill>
                        </a:rPr>
                        <a:t>High levels of attendance with appropriately</a:t>
                      </a:r>
                      <a:r>
                        <a:rPr lang="en-GB" sz="1600" b="1" i="0" baseline="0" dirty="0" smtClean="0">
                          <a:solidFill>
                            <a:schemeClr val="tx1"/>
                          </a:solidFill>
                        </a:rPr>
                        <a:t> </a:t>
                      </a:r>
                      <a:r>
                        <a:rPr lang="en-GB" sz="1600" b="1" i="0" dirty="0" smtClean="0">
                          <a:solidFill>
                            <a:schemeClr val="tx1"/>
                          </a:solidFill>
                        </a:rPr>
                        <a:t>adaptive curriculum</a:t>
                      </a:r>
                      <a:r>
                        <a:rPr lang="en-GB" sz="1600" b="1" i="0" baseline="0" dirty="0" smtClean="0">
                          <a:solidFill>
                            <a:schemeClr val="tx1"/>
                          </a:solidFill>
                        </a:rPr>
                        <a:t> </a:t>
                      </a:r>
                    </a:p>
                    <a:p>
                      <a:pPr marL="285750" indent="-285750">
                        <a:buFont typeface="Arial" panose="020B0604020202020204" pitchFamily="34" charset="0"/>
                        <a:buChar char="•"/>
                      </a:pPr>
                      <a:r>
                        <a:rPr lang="en-GB" sz="1600" b="1" i="0" baseline="0" dirty="0" smtClean="0">
                          <a:solidFill>
                            <a:schemeClr val="tx1"/>
                          </a:solidFill>
                        </a:rPr>
                        <a:t>Children &amp; YP contributing and exercising leadership</a:t>
                      </a:r>
                    </a:p>
                  </a:txBody>
                  <a:tcPr>
                    <a:solidFill>
                      <a:schemeClr val="accent5">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5805790"/>
              </p:ext>
            </p:extLst>
          </p:nvPr>
        </p:nvGraphicFramePr>
        <p:xfrm>
          <a:off x="457090" y="2866547"/>
          <a:ext cx="8229600" cy="952605"/>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952605">
                <a:tc>
                  <a:txBody>
                    <a:bodyPr/>
                    <a:lstStyle/>
                    <a:p>
                      <a:r>
                        <a:rPr lang="en-GB" b="0" dirty="0" smtClean="0">
                          <a:solidFill>
                            <a:schemeClr val="tx1"/>
                          </a:solidFill>
                        </a:rPr>
                        <a:t>Community Heart</a:t>
                      </a:r>
                      <a:endParaRPr lang="en-GB" b="0" dirty="0">
                        <a:solidFill>
                          <a:schemeClr val="tx1"/>
                        </a:solidFill>
                      </a:endParaRPr>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Community</a:t>
                      </a:r>
                      <a:r>
                        <a:rPr lang="en-GB" sz="1600" b="1" i="0" baseline="0" dirty="0" smtClean="0">
                          <a:solidFill>
                            <a:schemeClr val="tx1"/>
                          </a:solidFill>
                        </a:rPr>
                        <a:t> leadership of safety and enrichment</a:t>
                      </a:r>
                      <a:endParaRPr lang="en-GB" sz="1600" b="1" i="0" dirty="0" smtClean="0">
                        <a:solidFill>
                          <a:schemeClr val="tx1"/>
                        </a:solidFill>
                      </a:endParaRPr>
                    </a:p>
                    <a:p>
                      <a:pPr marL="285750" indent="-285750">
                        <a:buFont typeface="Arial" panose="020B0604020202020204" pitchFamily="34" charset="0"/>
                        <a:buChar char="•"/>
                      </a:pPr>
                      <a:r>
                        <a:rPr lang="en-GB" sz="1600" b="1" i="0" dirty="0" smtClean="0">
                          <a:solidFill>
                            <a:schemeClr val="tx1"/>
                          </a:solidFill>
                        </a:rPr>
                        <a:t>Co-ordinated engagement of youth across Neighbourhoods</a:t>
                      </a:r>
                    </a:p>
                    <a:p>
                      <a:pPr marL="285750" indent="-285750">
                        <a:buFont typeface="Arial" panose="020B0604020202020204" pitchFamily="34" charset="0"/>
                        <a:buChar char="•"/>
                      </a:pPr>
                      <a:r>
                        <a:rPr lang="en-GB" sz="1600" b="1" i="0" dirty="0" smtClean="0">
                          <a:solidFill>
                            <a:schemeClr val="tx1"/>
                          </a:solidFill>
                        </a:rPr>
                        <a:t>Young</a:t>
                      </a:r>
                      <a:r>
                        <a:rPr lang="en-GB" sz="1600" b="1" i="0" baseline="0" dirty="0" smtClean="0">
                          <a:solidFill>
                            <a:schemeClr val="tx1"/>
                          </a:solidFill>
                        </a:rPr>
                        <a:t> people t</a:t>
                      </a:r>
                      <a:r>
                        <a:rPr lang="en-GB" sz="1600" b="1" i="0" dirty="0" smtClean="0">
                          <a:solidFill>
                            <a:schemeClr val="tx1"/>
                          </a:solidFill>
                        </a:rPr>
                        <a:t>aking greater community responsibility</a:t>
                      </a:r>
                      <a:endParaRPr lang="en-GB" sz="1600" b="1" i="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50945897"/>
              </p:ext>
            </p:extLst>
          </p:nvPr>
        </p:nvGraphicFramePr>
        <p:xfrm>
          <a:off x="457090" y="3837960"/>
          <a:ext cx="8229600" cy="1103207"/>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103207">
                <a:tc>
                  <a:txBody>
                    <a:bodyPr/>
                    <a:lstStyle/>
                    <a:p>
                      <a:r>
                        <a:rPr lang="en-GB" b="0" dirty="0" smtClean="0">
                          <a:solidFill>
                            <a:schemeClr val="tx1"/>
                          </a:solidFill>
                        </a:rPr>
                        <a:t>Belonging</a:t>
                      </a:r>
                      <a:r>
                        <a:rPr lang="en-GB" b="0" baseline="0" dirty="0" smtClean="0">
                          <a:solidFill>
                            <a:schemeClr val="tx1"/>
                          </a:solidFill>
                        </a:rPr>
                        <a:t> and Mattering</a:t>
                      </a:r>
                      <a:endParaRPr lang="en-GB" b="0" dirty="0">
                        <a:solidFill>
                          <a:schemeClr val="tx1"/>
                        </a:solidFill>
                      </a:endParaRPr>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All children, incl. EHE</a:t>
                      </a:r>
                      <a:r>
                        <a:rPr lang="en-GB" sz="1600" b="1" i="0" baseline="0" dirty="0" smtClean="0">
                          <a:solidFill>
                            <a:schemeClr val="tx1"/>
                          </a:solidFill>
                        </a:rPr>
                        <a:t> </a:t>
                      </a:r>
                      <a:r>
                        <a:rPr lang="en-GB" sz="1600" b="1" i="0" dirty="0" smtClean="0">
                          <a:solidFill>
                            <a:schemeClr val="tx1"/>
                          </a:solidFill>
                        </a:rPr>
                        <a:t>being valued and part of the solution</a:t>
                      </a:r>
                    </a:p>
                    <a:p>
                      <a:pPr marL="285750" indent="-285750">
                        <a:buFont typeface="Arial" panose="020B0604020202020204" pitchFamily="34" charset="0"/>
                        <a:buChar char="•"/>
                      </a:pPr>
                      <a:r>
                        <a:rPr lang="en-GB" sz="1600" b="1" i="0" dirty="0" smtClean="0">
                          <a:solidFill>
                            <a:schemeClr val="tx1"/>
                          </a:solidFill>
                        </a:rPr>
                        <a:t>Confidence in communicating</a:t>
                      </a:r>
                      <a:r>
                        <a:rPr lang="en-GB" sz="1600" b="1" i="0" baseline="0" dirty="0" smtClean="0">
                          <a:solidFill>
                            <a:schemeClr val="tx1"/>
                          </a:solidFill>
                        </a:rPr>
                        <a:t> and </a:t>
                      </a:r>
                      <a:r>
                        <a:rPr lang="en-GB" sz="1600" b="1" i="0" dirty="0" smtClean="0">
                          <a:solidFill>
                            <a:schemeClr val="tx1"/>
                          </a:solidFill>
                        </a:rPr>
                        <a:t>expressing views</a:t>
                      </a:r>
                      <a:r>
                        <a:rPr lang="en-GB" sz="1600" b="1" i="0" baseline="0" dirty="0" smtClean="0">
                          <a:solidFill>
                            <a:schemeClr val="tx1"/>
                          </a:solidFill>
                        </a:rPr>
                        <a:t> and ideas</a:t>
                      </a:r>
                      <a:endParaRPr lang="en-GB" sz="1600" b="1" i="0" dirty="0" smtClean="0">
                        <a:solidFill>
                          <a:schemeClr val="tx1"/>
                        </a:solidFill>
                      </a:endParaRPr>
                    </a:p>
                    <a:p>
                      <a:pPr marL="285750" indent="-285750">
                        <a:buFont typeface="Arial" panose="020B0604020202020204" pitchFamily="34" charset="0"/>
                        <a:buChar char="•"/>
                      </a:pPr>
                      <a:r>
                        <a:rPr lang="en-GB" sz="1600" b="1" i="0" dirty="0" smtClean="0">
                          <a:solidFill>
                            <a:schemeClr val="tx1"/>
                          </a:solidFill>
                        </a:rPr>
                        <a:t>Understanding</a:t>
                      </a:r>
                      <a:r>
                        <a:rPr lang="en-GB" sz="1600" b="1" i="0" baseline="0" dirty="0" smtClean="0">
                          <a:solidFill>
                            <a:schemeClr val="tx1"/>
                          </a:solidFill>
                        </a:rPr>
                        <a:t> and practising Rights and Responsibilities</a:t>
                      </a:r>
                    </a:p>
                  </a:txBody>
                  <a:tcPr>
                    <a:solidFill>
                      <a:schemeClr val="accent5">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35791250"/>
              </p:ext>
            </p:extLst>
          </p:nvPr>
        </p:nvGraphicFramePr>
        <p:xfrm>
          <a:off x="457090" y="5015010"/>
          <a:ext cx="8229600" cy="131064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202480">
                <a:tc>
                  <a:txBody>
                    <a:bodyPr/>
                    <a:lstStyle/>
                    <a:p>
                      <a:r>
                        <a:rPr lang="en-GB" b="0" dirty="0" smtClean="0">
                          <a:solidFill>
                            <a:schemeClr val="tx1"/>
                          </a:solidFill>
                        </a:rPr>
                        <a:t>Skills and Employability</a:t>
                      </a:r>
                      <a:endParaRPr lang="en-GB" b="0" dirty="0">
                        <a:solidFill>
                          <a:schemeClr val="tx1"/>
                        </a:solidFill>
                      </a:endParaRPr>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Secure</a:t>
                      </a:r>
                      <a:r>
                        <a:rPr lang="en-GB" sz="1600" b="1" i="0" baseline="0" dirty="0" smtClean="0">
                          <a:solidFill>
                            <a:schemeClr val="tx1"/>
                          </a:solidFill>
                        </a:rPr>
                        <a:t> literacy, maths, digital skills </a:t>
                      </a:r>
                      <a:r>
                        <a:rPr lang="en-GB" sz="1600" b="1" i="1" baseline="0" dirty="0" smtClean="0">
                          <a:solidFill>
                            <a:schemeClr val="tx1"/>
                          </a:solidFill>
                        </a:rPr>
                        <a:t>and</a:t>
                      </a:r>
                      <a:r>
                        <a:rPr lang="en-GB" sz="1600" b="1" i="0" baseline="0" dirty="0" smtClean="0">
                          <a:solidFill>
                            <a:schemeClr val="tx1"/>
                          </a:solidFill>
                        </a:rPr>
                        <a:t> financial acumen  </a:t>
                      </a:r>
                    </a:p>
                    <a:p>
                      <a:pPr marL="285750" indent="-285750">
                        <a:buFont typeface="Arial" panose="020B0604020202020204" pitchFamily="34" charset="0"/>
                        <a:buChar char="•"/>
                      </a:pPr>
                      <a:r>
                        <a:rPr lang="en-GB" sz="1600" b="1" i="0" baseline="0" dirty="0" smtClean="0">
                          <a:solidFill>
                            <a:schemeClr val="tx1"/>
                          </a:solidFill>
                        </a:rPr>
                        <a:t>Independent thinkers, problem solvers, resilient and adaptable</a:t>
                      </a:r>
                    </a:p>
                    <a:p>
                      <a:pPr marL="285750" indent="-285750">
                        <a:buFont typeface="Arial" panose="020B0604020202020204" pitchFamily="34" charset="0"/>
                        <a:buChar char="•"/>
                      </a:pPr>
                      <a:r>
                        <a:rPr lang="en-GB" sz="1600" b="1" i="0" baseline="0" dirty="0" smtClean="0">
                          <a:solidFill>
                            <a:schemeClr val="tx1"/>
                          </a:solidFill>
                        </a:rPr>
                        <a:t>Adequately informed and prepared for career choices</a:t>
                      </a:r>
                    </a:p>
                    <a:p>
                      <a:pPr marL="285750" indent="-285750">
                        <a:buFont typeface="Arial" panose="020B0604020202020204" pitchFamily="34" charset="0"/>
                        <a:buChar char="•"/>
                      </a:pPr>
                      <a:r>
                        <a:rPr lang="en-GB" sz="1600" b="1" i="0" baseline="0" dirty="0" smtClean="0">
                          <a:solidFill>
                            <a:schemeClr val="tx1"/>
                          </a:solidFill>
                        </a:rPr>
                        <a:t>Diverse pathways into employment </a:t>
                      </a:r>
                    </a:p>
                  </a:txBody>
                  <a:tcPr>
                    <a:solidFill>
                      <a:schemeClr val="accent5">
                        <a:lumMod val="40000"/>
                        <a:lumOff val="60000"/>
                      </a:schemeClr>
                    </a:solidFill>
                  </a:tcPr>
                </a:tc>
                <a:extLst>
                  <a:ext uri="{0D108BD9-81ED-4DB2-BD59-A6C34878D82A}">
                    <a16:rowId xmlns:a16="http://schemas.microsoft.com/office/drawing/2014/main" val="3403648530"/>
                  </a:ext>
                </a:extLst>
              </a:tr>
            </a:tbl>
          </a:graphicData>
        </a:graphic>
      </p:graphicFrame>
    </p:spTree>
    <p:extLst>
      <p:ext uri="{BB962C8B-B14F-4D97-AF65-F5344CB8AC3E}">
        <p14:creationId xmlns:p14="http://schemas.microsoft.com/office/powerpoint/2010/main" val="1113622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Timelines</a:t>
            </a:r>
            <a:endParaRPr lang="en-GB" dirty="0"/>
          </a:p>
        </p:txBody>
      </p:sp>
      <p:graphicFrame>
        <p:nvGraphicFramePr>
          <p:cNvPr id="6" name="Diagram 5"/>
          <p:cNvGraphicFramePr/>
          <p:nvPr>
            <p:extLst/>
          </p:nvPr>
        </p:nvGraphicFramePr>
        <p:xfrm>
          <a:off x="611560" y="1086553"/>
          <a:ext cx="8075240" cy="500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098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Timeline 2024-2027</a:t>
            </a:r>
            <a:endParaRPr lang="en-GB" dirty="0"/>
          </a:p>
        </p:txBody>
      </p:sp>
      <p:sp>
        <p:nvSpPr>
          <p:cNvPr id="4" name="Rectangle 3"/>
          <p:cNvSpPr/>
          <p:nvPr/>
        </p:nvSpPr>
        <p:spPr>
          <a:xfrm>
            <a:off x="2627783" y="1075313"/>
            <a:ext cx="2088459" cy="4862726"/>
          </a:xfrm>
          <a:prstGeom prst="rect">
            <a:avLst/>
          </a:prstGeom>
          <a:solidFill>
            <a:schemeClr val="tx2">
              <a:lumMod val="40000"/>
              <a:lumOff val="60000"/>
              <a:alpha val="4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r>
              <a:rPr lang="en-GB" sz="1600" b="1" dirty="0" smtClean="0">
                <a:solidFill>
                  <a:schemeClr val="tx1"/>
                </a:solidFill>
              </a:rPr>
              <a:t>Sept 2024-Aug 2025</a:t>
            </a:r>
          </a:p>
          <a:p>
            <a:pPr algn="ctr"/>
            <a:endParaRPr lang="en-GB" sz="1600" b="1" dirty="0" smtClean="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a:solidFill>
                <a:schemeClr val="tx1"/>
              </a:solidFill>
            </a:endParaRPr>
          </a:p>
        </p:txBody>
      </p:sp>
      <p:sp>
        <p:nvSpPr>
          <p:cNvPr id="5" name="Rectangle 4"/>
          <p:cNvSpPr/>
          <p:nvPr/>
        </p:nvSpPr>
        <p:spPr>
          <a:xfrm>
            <a:off x="4788023" y="1073309"/>
            <a:ext cx="1985503" cy="4862726"/>
          </a:xfrm>
          <a:prstGeom prst="rect">
            <a:avLst/>
          </a:prstGeom>
          <a:solidFill>
            <a:schemeClr val="tx2">
              <a:lumMod val="60000"/>
              <a:lumOff val="40000"/>
              <a:alpha val="4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600" b="1" dirty="0" smtClean="0">
                <a:solidFill>
                  <a:schemeClr val="tx1"/>
                </a:solidFill>
              </a:rPr>
              <a:t>Sept 2025-Aug 2026</a:t>
            </a: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6" name="Rectangle 5"/>
          <p:cNvSpPr/>
          <p:nvPr/>
        </p:nvSpPr>
        <p:spPr>
          <a:xfrm>
            <a:off x="6876255" y="1060064"/>
            <a:ext cx="1913273" cy="4862726"/>
          </a:xfrm>
          <a:prstGeom prst="rect">
            <a:avLst/>
          </a:prstGeom>
          <a:solidFill>
            <a:srgbClr val="447EB2">
              <a:alpha val="4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600" b="1" dirty="0" smtClean="0">
                <a:solidFill>
                  <a:schemeClr val="tx1"/>
                </a:solidFill>
              </a:rPr>
              <a:t>Sept 2026-Aug 2027</a:t>
            </a: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400" dirty="0" smtClean="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7" name="Rectangle 6"/>
          <p:cNvSpPr/>
          <p:nvPr/>
        </p:nvSpPr>
        <p:spPr>
          <a:xfrm>
            <a:off x="442061" y="1086554"/>
            <a:ext cx="2088459" cy="4862726"/>
          </a:xfrm>
          <a:prstGeom prst="rect">
            <a:avLst/>
          </a:prstGeom>
          <a:solidFill>
            <a:schemeClr val="accent3">
              <a:lumMod val="40000"/>
              <a:lumOff val="60000"/>
              <a:alpha val="4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lnSpc>
                <a:spcPct val="150000"/>
              </a:lnSpc>
            </a:pPr>
            <a:r>
              <a:rPr lang="en-GB" sz="1600" b="1" dirty="0" smtClean="0">
                <a:solidFill>
                  <a:schemeClr val="tx1"/>
                </a:solidFill>
              </a:rPr>
              <a:t>Jan 2024-Aug 2024</a:t>
            </a: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a:solidFill>
                <a:schemeClr val="tx1"/>
              </a:solidFill>
            </a:endParaRPr>
          </a:p>
        </p:txBody>
      </p:sp>
      <p:sp>
        <p:nvSpPr>
          <p:cNvPr id="8" name="Rounded Rectangular Callout 7"/>
          <p:cNvSpPr/>
          <p:nvPr/>
        </p:nvSpPr>
        <p:spPr>
          <a:xfrm>
            <a:off x="1331639" y="5626159"/>
            <a:ext cx="1512169" cy="646241"/>
          </a:xfrm>
          <a:prstGeom prst="wedgeRoundRectCallout">
            <a:avLst>
              <a:gd name="adj1" fmla="val -97453"/>
              <a:gd name="adj2" fmla="val -72121"/>
              <a:gd name="adj3" fmla="val 16667"/>
            </a:avLst>
          </a:prstGeom>
          <a:solidFill>
            <a:srgbClr val="CF6923"/>
          </a:solidFill>
          <a:ln>
            <a:solidFill>
              <a:srgbClr val="CF69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bg1"/>
                </a:solidFill>
              </a:rPr>
              <a:t>Engagement and agreeing key priorities and plans</a:t>
            </a:r>
            <a:endParaRPr lang="en-GB" sz="1200" dirty="0">
              <a:solidFill>
                <a:schemeClr val="bg1"/>
              </a:solidFill>
            </a:endParaRPr>
          </a:p>
        </p:txBody>
      </p:sp>
      <p:sp>
        <p:nvSpPr>
          <p:cNvPr id="10" name="Rounded Rectangular Callout 9"/>
          <p:cNvSpPr/>
          <p:nvPr/>
        </p:nvSpPr>
        <p:spPr>
          <a:xfrm>
            <a:off x="827584" y="1376417"/>
            <a:ext cx="1697470" cy="540415"/>
          </a:xfrm>
          <a:prstGeom prst="wedgeRoundRectCallout">
            <a:avLst>
              <a:gd name="adj1" fmla="val -61554"/>
              <a:gd name="adj2" fmla="val 132825"/>
              <a:gd name="adj3" fmla="val 16667"/>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bg1"/>
                </a:solidFill>
              </a:rPr>
              <a:t>Agreeing output and outcome  measures for 2027</a:t>
            </a:r>
            <a:endParaRPr lang="en-GB" sz="1200" dirty="0">
              <a:solidFill>
                <a:schemeClr val="bg1"/>
              </a:solidFill>
            </a:endParaRPr>
          </a:p>
        </p:txBody>
      </p:sp>
      <p:sp>
        <p:nvSpPr>
          <p:cNvPr id="11" name="Rounded Rectangular Callout 10"/>
          <p:cNvSpPr/>
          <p:nvPr/>
        </p:nvSpPr>
        <p:spPr>
          <a:xfrm>
            <a:off x="683568" y="2821851"/>
            <a:ext cx="1728192" cy="467452"/>
          </a:xfrm>
          <a:prstGeom prst="wedgeRoundRectCallout">
            <a:avLst>
              <a:gd name="adj1" fmla="val -55124"/>
              <a:gd name="adj2" fmla="val -104269"/>
              <a:gd name="adj3" fmla="val 16667"/>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bg1"/>
                </a:solidFill>
              </a:rPr>
              <a:t>Formalising Governance</a:t>
            </a:r>
            <a:endParaRPr lang="en-GB" sz="1200" dirty="0">
              <a:solidFill>
                <a:schemeClr val="bg1"/>
              </a:solidFill>
            </a:endParaRPr>
          </a:p>
        </p:txBody>
      </p:sp>
      <p:sp>
        <p:nvSpPr>
          <p:cNvPr id="12" name="Rounded Rectangular Callout 11"/>
          <p:cNvSpPr/>
          <p:nvPr/>
        </p:nvSpPr>
        <p:spPr>
          <a:xfrm>
            <a:off x="1247004" y="4621250"/>
            <a:ext cx="1740820" cy="607950"/>
          </a:xfrm>
          <a:prstGeom prst="wedgeRoundRectCallout">
            <a:avLst>
              <a:gd name="adj1" fmla="val -77092"/>
              <a:gd name="adj2" fmla="val 70538"/>
              <a:gd name="adj3" fmla="val 16667"/>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bg1"/>
                </a:solidFill>
              </a:rPr>
              <a:t>Agreeing Cross Department ‘Ways of Working’</a:t>
            </a:r>
            <a:endParaRPr lang="en-GB" sz="1200" dirty="0">
              <a:solidFill>
                <a:schemeClr val="bg1"/>
              </a:solidFill>
            </a:endParaRPr>
          </a:p>
        </p:txBody>
      </p:sp>
      <p:sp>
        <p:nvSpPr>
          <p:cNvPr id="13" name="Rounded Rectangular Callout 12"/>
          <p:cNvSpPr/>
          <p:nvPr/>
        </p:nvSpPr>
        <p:spPr>
          <a:xfrm>
            <a:off x="683568" y="3998142"/>
            <a:ext cx="1841486" cy="510978"/>
          </a:xfrm>
          <a:prstGeom prst="wedgeRoundRectCallout">
            <a:avLst>
              <a:gd name="adj1" fmla="val -55124"/>
              <a:gd name="adj2" fmla="val -104269"/>
              <a:gd name="adj3" fmla="val 16667"/>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bg1"/>
                </a:solidFill>
              </a:rPr>
              <a:t>Resource and Financial Planning</a:t>
            </a:r>
            <a:endParaRPr lang="en-GB" sz="1200" dirty="0">
              <a:solidFill>
                <a:schemeClr val="bg1"/>
              </a:solidFill>
            </a:endParaRPr>
          </a:p>
        </p:txBody>
      </p:sp>
      <p:cxnSp>
        <p:nvCxnSpPr>
          <p:cNvPr id="15" name="Straight Connector 14"/>
          <p:cNvCxnSpPr/>
          <p:nvPr/>
        </p:nvCxnSpPr>
        <p:spPr>
          <a:xfrm>
            <a:off x="2843808" y="1916832"/>
            <a:ext cx="5616624" cy="0"/>
          </a:xfrm>
          <a:prstGeom prst="line">
            <a:avLst/>
          </a:prstGeom>
          <a:ln w="57150" cap="flat" cmpd="sng" algn="ctr">
            <a:solidFill>
              <a:schemeClr val="bg2">
                <a:lumMod val="1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Connector 15"/>
          <p:cNvCxnSpPr/>
          <p:nvPr/>
        </p:nvCxnSpPr>
        <p:spPr>
          <a:xfrm>
            <a:off x="4932040" y="2420888"/>
            <a:ext cx="3528392" cy="0"/>
          </a:xfrm>
          <a:prstGeom prst="line">
            <a:avLst/>
          </a:prstGeom>
          <a:ln w="57150"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3491880" y="2924944"/>
            <a:ext cx="4968552" cy="0"/>
          </a:xfrm>
          <a:prstGeom prst="line">
            <a:avLst/>
          </a:prstGeom>
          <a:ln w="57150" cap="flat" cmpd="sng" algn="ctr">
            <a:solidFill>
              <a:schemeClr val="accent3">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p:cNvCxnSpPr/>
          <p:nvPr/>
        </p:nvCxnSpPr>
        <p:spPr>
          <a:xfrm>
            <a:off x="2771800" y="3429000"/>
            <a:ext cx="5688632" cy="0"/>
          </a:xfrm>
          <a:prstGeom prst="line">
            <a:avLst/>
          </a:prstGeom>
          <a:ln w="571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Connector 21"/>
          <p:cNvCxnSpPr/>
          <p:nvPr/>
        </p:nvCxnSpPr>
        <p:spPr>
          <a:xfrm>
            <a:off x="6012160" y="4077072"/>
            <a:ext cx="2376264" cy="0"/>
          </a:xfrm>
          <a:prstGeom prst="line">
            <a:avLst/>
          </a:prstGeom>
          <a:ln w="571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a:off x="4211960" y="4621250"/>
            <a:ext cx="4176464" cy="0"/>
          </a:xfrm>
          <a:prstGeom prst="line">
            <a:avLst/>
          </a:prstGeom>
          <a:ln w="5715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a:off x="4211960" y="5085184"/>
            <a:ext cx="4176464" cy="0"/>
          </a:xfrm>
          <a:prstGeom prst="line">
            <a:avLst/>
          </a:prstGeom>
          <a:ln w="57150" cap="flat" cmpd="sng" algn="ctr">
            <a:solidFill>
              <a:schemeClr val="accent5">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Connector 26"/>
          <p:cNvCxnSpPr/>
          <p:nvPr/>
        </p:nvCxnSpPr>
        <p:spPr>
          <a:xfrm>
            <a:off x="2771800" y="5626159"/>
            <a:ext cx="5616624" cy="0"/>
          </a:xfrm>
          <a:prstGeom prst="line">
            <a:avLst/>
          </a:prstGeom>
          <a:ln w="571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ounded Rectangular Callout 28"/>
          <p:cNvSpPr/>
          <p:nvPr/>
        </p:nvSpPr>
        <p:spPr>
          <a:xfrm>
            <a:off x="3414591" y="3699767"/>
            <a:ext cx="1697470" cy="540415"/>
          </a:xfrm>
          <a:prstGeom prst="wedgeRoundRectCallout">
            <a:avLst>
              <a:gd name="adj1" fmla="val -62918"/>
              <a:gd name="adj2" fmla="val -301963"/>
              <a:gd name="adj3" fmla="val 16667"/>
            </a:avLst>
          </a:prstGeom>
          <a:solidFill>
            <a:schemeClr val="accent4">
              <a:lumMod val="40000"/>
              <a:lumOff val="6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tx1"/>
                </a:solidFill>
              </a:rPr>
              <a:t>Detailed Action Plans</a:t>
            </a:r>
            <a:endParaRPr lang="en-GB" sz="1200" b="1" dirty="0">
              <a:solidFill>
                <a:schemeClr val="tx1"/>
              </a:solidFill>
            </a:endParaRPr>
          </a:p>
        </p:txBody>
      </p:sp>
      <p:sp>
        <p:nvSpPr>
          <p:cNvPr id="30" name="Rounded Rectangular Callout 29"/>
          <p:cNvSpPr/>
          <p:nvPr/>
        </p:nvSpPr>
        <p:spPr>
          <a:xfrm>
            <a:off x="5924791" y="6096688"/>
            <a:ext cx="1697470" cy="540415"/>
          </a:xfrm>
          <a:prstGeom prst="wedgeRoundRectCallout">
            <a:avLst>
              <a:gd name="adj1" fmla="val 99369"/>
              <a:gd name="adj2" fmla="val -188447"/>
              <a:gd name="adj3" fmla="val 16667"/>
            </a:avLst>
          </a:prstGeom>
          <a:solidFill>
            <a:srgbClr val="FBC1FA"/>
          </a:solidFill>
          <a:ln>
            <a:solidFill>
              <a:srgbClr val="C40C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tx1"/>
                </a:solidFill>
              </a:rPr>
              <a:t>Review and Reset for 2027-2030</a:t>
            </a:r>
            <a:endParaRPr lang="en-GB" sz="1200" b="1" dirty="0">
              <a:solidFill>
                <a:schemeClr val="tx1"/>
              </a:solidFill>
            </a:endParaRPr>
          </a:p>
        </p:txBody>
      </p:sp>
    </p:spTree>
    <p:extLst>
      <p:ext uri="{BB962C8B-B14F-4D97-AF65-F5344CB8AC3E}">
        <p14:creationId xmlns:p14="http://schemas.microsoft.com/office/powerpoint/2010/main" val="203464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 &amp; Communication Process</a:t>
            </a:r>
            <a:endParaRPr lang="en-GB" dirty="0"/>
          </a:p>
        </p:txBody>
      </p:sp>
      <p:sp>
        <p:nvSpPr>
          <p:cNvPr id="3" name="Text Placeholder 2"/>
          <p:cNvSpPr>
            <a:spLocks noGrp="1"/>
          </p:cNvSpPr>
          <p:nvPr>
            <p:ph type="body" sz="quarter" idx="10"/>
          </p:nvPr>
        </p:nvSpPr>
        <p:spPr>
          <a:xfrm>
            <a:off x="457200" y="1200151"/>
            <a:ext cx="8229600" cy="1580778"/>
          </a:xfrm>
        </p:spPr>
        <p:txBody>
          <a:bodyPr/>
          <a:lstStyle/>
          <a:p>
            <a:pPr marL="342900" indent="-342900">
              <a:buFont typeface="Arial" panose="020B0604020202020204" pitchFamily="34" charset="0"/>
              <a:buChar char="•"/>
            </a:pPr>
            <a:r>
              <a:rPr lang="en-GB" dirty="0"/>
              <a:t>E</a:t>
            </a:r>
            <a:r>
              <a:rPr lang="en-GB" sz="2400" dirty="0" smtClean="0"/>
              <a:t>xisting communication routes to ‘soft market test’</a:t>
            </a:r>
          </a:p>
          <a:p>
            <a:pPr marL="342900" indent="-342900">
              <a:buFont typeface="Arial" panose="020B0604020202020204" pitchFamily="34" charset="0"/>
              <a:buChar char="•"/>
            </a:pPr>
            <a:r>
              <a:rPr lang="en-GB" sz="2400" dirty="0" smtClean="0"/>
              <a:t>Engagement events and workshops</a:t>
            </a:r>
          </a:p>
          <a:p>
            <a:pPr marL="342900" indent="-342900">
              <a:buFont typeface="Arial" panose="020B0604020202020204" pitchFamily="34" charset="0"/>
              <a:buChar char="•"/>
            </a:pPr>
            <a:r>
              <a:rPr lang="en-GB" sz="2400" dirty="0"/>
              <a:t>C</a:t>
            </a:r>
            <a:r>
              <a:rPr lang="en-GB" sz="2400" dirty="0" smtClean="0"/>
              <a:t>ross-Council and community forum opportunities</a:t>
            </a:r>
          </a:p>
          <a:p>
            <a:pPr marL="342900" indent="-342900">
              <a:buFont typeface="Arial" panose="020B0604020202020204" pitchFamily="34" charset="0"/>
              <a:buChar char="•"/>
            </a:pPr>
            <a:r>
              <a:rPr lang="en-GB" sz="2400" dirty="0" smtClean="0"/>
              <a:t>Survey </a:t>
            </a:r>
          </a:p>
          <a:p>
            <a:pPr marL="342900" indent="-342900">
              <a:buFont typeface="Arial" panose="020B0604020202020204" pitchFamily="34" charset="0"/>
              <a:buChar char="•"/>
            </a:pPr>
            <a:r>
              <a:rPr lang="en-GB" sz="2400" dirty="0" smtClean="0"/>
              <a:t>Seeking costings, funding streams, and reflection on how we work differently to deliver </a:t>
            </a:r>
          </a:p>
          <a:p>
            <a:pPr marL="342900" indent="-342900">
              <a:buFont typeface="Arial" panose="020B0604020202020204" pitchFamily="34" charset="0"/>
              <a:buChar char="•"/>
            </a:pPr>
            <a:r>
              <a:rPr lang="en-GB" sz="2400" dirty="0" smtClean="0"/>
              <a:t>Agreeing a ‘</a:t>
            </a:r>
            <a:r>
              <a:rPr lang="en-GB" sz="2400" dirty="0" err="1" smtClean="0"/>
              <a:t>Scaffolded</a:t>
            </a:r>
            <a:r>
              <a:rPr lang="en-GB" sz="2400" dirty="0" smtClean="0"/>
              <a:t> Brief’ and outcomes/outputs for each area</a:t>
            </a:r>
          </a:p>
          <a:p>
            <a:endParaRPr lang="en-GB" dirty="0"/>
          </a:p>
        </p:txBody>
      </p:sp>
    </p:spTree>
    <p:extLst>
      <p:ext uri="{BB962C8B-B14F-4D97-AF65-F5344CB8AC3E}">
        <p14:creationId xmlns:p14="http://schemas.microsoft.com/office/powerpoint/2010/main" val="2669066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sz="2400" dirty="0" smtClean="0"/>
              <a:t>Engagement and communication</a:t>
            </a:r>
          </a:p>
          <a:p>
            <a:pPr marL="342900" indent="-342900">
              <a:buFont typeface="Arial" panose="020B0604020202020204" pitchFamily="34" charset="0"/>
              <a:buChar char="•"/>
            </a:pPr>
            <a:r>
              <a:rPr lang="en-GB" sz="2400" dirty="0" smtClean="0"/>
              <a:t>Agreeing the overarching principles and themes</a:t>
            </a:r>
          </a:p>
          <a:p>
            <a:pPr marL="342900" indent="-342900">
              <a:buFont typeface="Arial" panose="020B0604020202020204" pitchFamily="34" charset="0"/>
              <a:buChar char="•"/>
            </a:pPr>
            <a:r>
              <a:rPr lang="en-GB" sz="2400" dirty="0" smtClean="0"/>
              <a:t>Co-creating the detailed plans and outcomes/outputs</a:t>
            </a:r>
          </a:p>
          <a:p>
            <a:pPr marL="342900" indent="-342900">
              <a:buFont typeface="Arial" panose="020B0604020202020204" pitchFamily="34" charset="0"/>
              <a:buChar char="•"/>
            </a:pPr>
            <a:r>
              <a:rPr lang="en-GB" sz="2400" dirty="0" smtClean="0"/>
              <a:t>Developing the partnerships and resource</a:t>
            </a:r>
          </a:p>
          <a:p>
            <a:pPr marL="342900" indent="-342900">
              <a:buFont typeface="Arial" panose="020B0604020202020204" pitchFamily="34" charset="0"/>
              <a:buChar char="•"/>
            </a:pPr>
            <a:r>
              <a:rPr lang="en-GB" sz="2400" dirty="0" smtClean="0"/>
              <a:t>Agreeing a governance process to ensure the plan is on track and we are meeting our agreed outcomes</a:t>
            </a:r>
            <a:endParaRPr lang="en-GB" sz="2400" dirty="0"/>
          </a:p>
        </p:txBody>
      </p:sp>
    </p:spTree>
    <p:extLst>
      <p:ext uri="{BB962C8B-B14F-4D97-AF65-F5344CB8AC3E}">
        <p14:creationId xmlns:p14="http://schemas.microsoft.com/office/powerpoint/2010/main" val="2771311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052736"/>
            <a:ext cx="5112567" cy="5112567"/>
          </a:xfrm>
          <a:prstGeom prst="rect">
            <a:avLst/>
          </a:prstGeom>
        </p:spPr>
      </p:pic>
    </p:spTree>
    <p:extLst>
      <p:ext uri="{BB962C8B-B14F-4D97-AF65-F5344CB8AC3E}">
        <p14:creationId xmlns:p14="http://schemas.microsoft.com/office/powerpoint/2010/main" val="4749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64" y="988554"/>
            <a:ext cx="8229600" cy="628473"/>
          </a:xfrm>
        </p:spPr>
        <p:txBody>
          <a:bodyPr/>
          <a:lstStyle/>
          <a:p>
            <a:r>
              <a:rPr lang="en-GB" sz="2000" dirty="0">
                <a:solidFill>
                  <a:schemeClr val="accent5">
                    <a:lumMod val="75000"/>
                  </a:schemeClr>
                </a:solidFill>
              </a:rPr>
              <a:t>‘Our town-wide vision for Luton 2040 is to be a healthy, fair and sustainable town where everyone can thrive and no-one has to live in poverty’ </a:t>
            </a:r>
            <a:br>
              <a:rPr lang="en-GB" sz="2000" dirty="0">
                <a:solidFill>
                  <a:schemeClr val="accent5">
                    <a:lumMod val="75000"/>
                  </a:schemeClr>
                </a:solidFill>
              </a:rPr>
            </a:br>
            <a:endParaRPr lang="en-GB" sz="2000" dirty="0"/>
          </a:p>
        </p:txBody>
      </p:sp>
      <p:sp>
        <p:nvSpPr>
          <p:cNvPr id="4" name="TextBox 3"/>
          <p:cNvSpPr txBox="1"/>
          <p:nvPr/>
        </p:nvSpPr>
        <p:spPr>
          <a:xfrm>
            <a:off x="3337744" y="262771"/>
            <a:ext cx="2232248"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2400" b="1" dirty="0" smtClean="0">
                <a:solidFill>
                  <a:schemeClr val="accent4">
                    <a:lumMod val="75000"/>
                  </a:schemeClr>
                </a:solidFill>
              </a:rPr>
              <a:t>Luton 2040</a:t>
            </a:r>
            <a:endParaRPr lang="en-GB" sz="2400" b="1" dirty="0">
              <a:solidFill>
                <a:schemeClr val="accent4">
                  <a:lumMod val="75000"/>
                </a:schemeClr>
              </a:solidFill>
            </a:endParaRPr>
          </a:p>
        </p:txBody>
      </p:sp>
      <p:sp>
        <p:nvSpPr>
          <p:cNvPr id="5" name="TextBox 4"/>
          <p:cNvSpPr txBox="1"/>
          <p:nvPr/>
        </p:nvSpPr>
        <p:spPr>
          <a:xfrm>
            <a:off x="3395839" y="2802326"/>
            <a:ext cx="2439888" cy="584775"/>
          </a:xfrm>
          <a:prstGeom prst="rect">
            <a:avLst/>
          </a:prstGeom>
          <a:solidFill>
            <a:schemeClr val="accent4">
              <a:lumMod val="40000"/>
              <a:lumOff val="60000"/>
            </a:schemeClr>
          </a:solidFill>
          <a:ln>
            <a:solidFill>
              <a:schemeClr val="accent4">
                <a:lumMod val="75000"/>
              </a:schemeClr>
            </a:solidFill>
          </a:ln>
        </p:spPr>
        <p:txBody>
          <a:bodyPr wrap="square" rtlCol="0">
            <a:spAutoFit/>
          </a:bodyPr>
          <a:lstStyle/>
          <a:p>
            <a:pPr algn="ctr"/>
            <a:r>
              <a:rPr lang="en-GB" sz="1600" b="1" dirty="0" smtClean="0"/>
              <a:t>Learning &amp; Education Strategy</a:t>
            </a:r>
            <a:endParaRPr lang="en-GB" sz="1600" b="1" dirty="0"/>
          </a:p>
        </p:txBody>
      </p:sp>
      <p:sp>
        <p:nvSpPr>
          <p:cNvPr id="6" name="TextBox 5"/>
          <p:cNvSpPr txBox="1"/>
          <p:nvPr/>
        </p:nvSpPr>
        <p:spPr>
          <a:xfrm>
            <a:off x="7300673" y="2086447"/>
            <a:ext cx="1566241"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1200" b="1" dirty="0" smtClean="0">
                <a:solidFill>
                  <a:schemeClr val="accent4">
                    <a:lumMod val="75000"/>
                  </a:schemeClr>
                </a:solidFill>
              </a:rPr>
              <a:t>Strong Communities</a:t>
            </a:r>
            <a:endParaRPr lang="en-GB" sz="1200" b="1" dirty="0">
              <a:solidFill>
                <a:schemeClr val="accent4">
                  <a:lumMod val="75000"/>
                </a:schemeClr>
              </a:solidFill>
            </a:endParaRPr>
          </a:p>
        </p:txBody>
      </p:sp>
      <p:sp>
        <p:nvSpPr>
          <p:cNvPr id="7" name="TextBox 6"/>
          <p:cNvSpPr txBox="1"/>
          <p:nvPr/>
        </p:nvSpPr>
        <p:spPr>
          <a:xfrm>
            <a:off x="5511897" y="2090377"/>
            <a:ext cx="1728192"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1200" b="1" dirty="0" smtClean="0">
                <a:solidFill>
                  <a:schemeClr val="accent4">
                    <a:lumMod val="75000"/>
                  </a:schemeClr>
                </a:solidFill>
              </a:rPr>
              <a:t>Child Friendly Town</a:t>
            </a:r>
            <a:endParaRPr lang="en-GB" sz="1200" b="1" dirty="0">
              <a:solidFill>
                <a:schemeClr val="accent4">
                  <a:lumMod val="75000"/>
                </a:schemeClr>
              </a:solidFill>
            </a:endParaRPr>
          </a:p>
        </p:txBody>
      </p:sp>
      <p:sp>
        <p:nvSpPr>
          <p:cNvPr id="8" name="TextBox 7"/>
          <p:cNvSpPr txBox="1"/>
          <p:nvPr/>
        </p:nvSpPr>
        <p:spPr>
          <a:xfrm>
            <a:off x="3454869" y="2086447"/>
            <a:ext cx="1997998"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1200" b="1" dirty="0" smtClean="0">
                <a:solidFill>
                  <a:schemeClr val="accent4">
                    <a:lumMod val="75000"/>
                  </a:schemeClr>
                </a:solidFill>
              </a:rPr>
              <a:t>Tackling Climate Emergency</a:t>
            </a:r>
            <a:endParaRPr lang="en-GB" sz="1200" b="1" dirty="0">
              <a:solidFill>
                <a:schemeClr val="accent4">
                  <a:lumMod val="75000"/>
                </a:schemeClr>
              </a:solidFill>
            </a:endParaRPr>
          </a:p>
        </p:txBody>
      </p:sp>
      <p:sp>
        <p:nvSpPr>
          <p:cNvPr id="9" name="TextBox 8"/>
          <p:cNvSpPr txBox="1"/>
          <p:nvPr/>
        </p:nvSpPr>
        <p:spPr>
          <a:xfrm>
            <a:off x="1752165" y="2086447"/>
            <a:ext cx="1643674"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1200" b="1" dirty="0" smtClean="0">
                <a:solidFill>
                  <a:schemeClr val="accent4">
                    <a:lumMod val="75000"/>
                  </a:schemeClr>
                </a:solidFill>
              </a:rPr>
              <a:t>Population Wellbeing</a:t>
            </a:r>
            <a:endParaRPr lang="en-GB" sz="1200" b="1" dirty="0">
              <a:solidFill>
                <a:schemeClr val="accent4">
                  <a:lumMod val="75000"/>
                </a:schemeClr>
              </a:solidFill>
            </a:endParaRPr>
          </a:p>
        </p:txBody>
      </p:sp>
      <p:sp>
        <p:nvSpPr>
          <p:cNvPr id="10" name="TextBox 9"/>
          <p:cNvSpPr txBox="1"/>
          <p:nvPr/>
        </p:nvSpPr>
        <p:spPr>
          <a:xfrm>
            <a:off x="179512" y="2071305"/>
            <a:ext cx="1514410" cy="283138"/>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GB" sz="1200" b="1" dirty="0" smtClean="0">
                <a:solidFill>
                  <a:schemeClr val="accent4">
                    <a:lumMod val="75000"/>
                  </a:schemeClr>
                </a:solidFill>
              </a:rPr>
              <a:t>Inclusive Economy</a:t>
            </a:r>
            <a:endParaRPr lang="en-GB" sz="1200" b="1" dirty="0">
              <a:solidFill>
                <a:schemeClr val="accent4">
                  <a:lumMod val="75000"/>
                </a:schemeClr>
              </a:solidFill>
            </a:endParaRPr>
          </a:p>
        </p:txBody>
      </p:sp>
      <p:cxnSp>
        <p:nvCxnSpPr>
          <p:cNvPr id="12" name="Straight Connector 11"/>
          <p:cNvCxnSpPr/>
          <p:nvPr/>
        </p:nvCxnSpPr>
        <p:spPr>
          <a:xfrm>
            <a:off x="936717" y="2647460"/>
            <a:ext cx="7147076"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9" idx="2"/>
          </p:cNvCxnSpPr>
          <p:nvPr/>
        </p:nvCxnSpPr>
        <p:spPr>
          <a:xfrm flipV="1">
            <a:off x="2574002" y="2363446"/>
            <a:ext cx="0" cy="274135"/>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6" idx="2"/>
          </p:cNvCxnSpPr>
          <p:nvPr/>
        </p:nvCxnSpPr>
        <p:spPr>
          <a:xfrm flipH="1">
            <a:off x="8083793" y="2363446"/>
            <a:ext cx="1" cy="284014"/>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2"/>
          </p:cNvCxnSpPr>
          <p:nvPr/>
        </p:nvCxnSpPr>
        <p:spPr>
          <a:xfrm>
            <a:off x="936717" y="2354443"/>
            <a:ext cx="0" cy="293017"/>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510255" y="2363446"/>
            <a:ext cx="0" cy="274135"/>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300192" y="2373325"/>
            <a:ext cx="0" cy="274135"/>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9512" y="3652913"/>
            <a:ext cx="8687402" cy="923330"/>
          </a:xfrm>
          <a:prstGeom prst="rect">
            <a:avLst/>
          </a:prstGeom>
          <a:noFill/>
        </p:spPr>
        <p:txBody>
          <a:bodyPr wrap="square" rtlCol="0">
            <a:spAutoFit/>
          </a:bodyPr>
          <a:lstStyle/>
          <a:p>
            <a:pPr algn="ctr"/>
            <a:r>
              <a:rPr lang="en-GB" b="1" dirty="0" smtClean="0"/>
              <a:t>Pathway of Learning covering Early Years, Schools, Post 16 and transition to Adulthood</a:t>
            </a:r>
          </a:p>
          <a:p>
            <a:pPr algn="ctr"/>
            <a:r>
              <a:rPr lang="en-GB" b="1" dirty="0" smtClean="0">
                <a:solidFill>
                  <a:schemeClr val="accent5">
                    <a:lumMod val="75000"/>
                  </a:schemeClr>
                </a:solidFill>
              </a:rPr>
              <a:t>Inclusion and meeting the needs and ambitions of every child (SP4)</a:t>
            </a:r>
          </a:p>
          <a:p>
            <a:pPr algn="ctr"/>
            <a:r>
              <a:rPr lang="en-GB" b="1" dirty="0" smtClean="0">
                <a:solidFill>
                  <a:schemeClr val="accent1">
                    <a:lumMod val="75000"/>
                  </a:schemeClr>
                </a:solidFill>
              </a:rPr>
              <a:t>Integrated Education, Children’s </a:t>
            </a:r>
            <a:r>
              <a:rPr lang="en-GB" b="1" dirty="0">
                <a:solidFill>
                  <a:schemeClr val="accent1">
                    <a:lumMod val="75000"/>
                  </a:schemeClr>
                </a:solidFill>
              </a:rPr>
              <a:t>S</a:t>
            </a:r>
            <a:r>
              <a:rPr lang="en-GB" b="1" dirty="0" smtClean="0">
                <a:solidFill>
                  <a:schemeClr val="accent1">
                    <a:lumMod val="75000"/>
                  </a:schemeClr>
                </a:solidFill>
              </a:rPr>
              <a:t>ocial </a:t>
            </a:r>
            <a:r>
              <a:rPr lang="en-GB" b="1" dirty="0">
                <a:solidFill>
                  <a:schemeClr val="accent1">
                    <a:lumMod val="75000"/>
                  </a:schemeClr>
                </a:solidFill>
              </a:rPr>
              <a:t>C</a:t>
            </a:r>
            <a:r>
              <a:rPr lang="en-GB" b="1" dirty="0" smtClean="0">
                <a:solidFill>
                  <a:schemeClr val="accent1">
                    <a:lumMod val="75000"/>
                  </a:schemeClr>
                </a:solidFill>
              </a:rPr>
              <a:t>are and Health (SP6)</a:t>
            </a:r>
            <a:endParaRPr lang="en-GB" b="1" dirty="0">
              <a:solidFill>
                <a:schemeClr val="accent1">
                  <a:lumMod val="75000"/>
                </a:schemeClr>
              </a:solidFill>
            </a:endParaRPr>
          </a:p>
        </p:txBody>
      </p:sp>
      <p:sp>
        <p:nvSpPr>
          <p:cNvPr id="26" name="TextBox 25"/>
          <p:cNvSpPr txBox="1"/>
          <p:nvPr/>
        </p:nvSpPr>
        <p:spPr>
          <a:xfrm>
            <a:off x="251594" y="6014170"/>
            <a:ext cx="3024261" cy="261610"/>
          </a:xfrm>
          <a:prstGeom prst="rect">
            <a:avLst/>
          </a:prstGeom>
          <a:solidFill>
            <a:srgbClr val="00B050"/>
          </a:solidFill>
          <a:ln>
            <a:solidFill>
              <a:srgbClr val="92D050"/>
            </a:solidFill>
          </a:ln>
        </p:spPr>
        <p:txBody>
          <a:bodyPr wrap="square" rtlCol="0">
            <a:spAutoFit/>
          </a:bodyPr>
          <a:lstStyle/>
          <a:p>
            <a:pPr algn="ctr"/>
            <a:r>
              <a:rPr lang="en-GB" sz="1100" b="1" dirty="0" smtClean="0">
                <a:solidFill>
                  <a:schemeClr val="bg1"/>
                </a:solidFill>
              </a:rPr>
              <a:t>Behaviour, Inclusion and Wellbeing Strategy </a:t>
            </a:r>
            <a:endParaRPr lang="en-GB" sz="1100" b="1" dirty="0">
              <a:solidFill>
                <a:schemeClr val="bg1"/>
              </a:solidFill>
            </a:endParaRPr>
          </a:p>
        </p:txBody>
      </p:sp>
      <p:sp>
        <p:nvSpPr>
          <p:cNvPr id="27" name="TextBox 26"/>
          <p:cNvSpPr txBox="1"/>
          <p:nvPr/>
        </p:nvSpPr>
        <p:spPr>
          <a:xfrm>
            <a:off x="274524" y="5647648"/>
            <a:ext cx="3024261" cy="276999"/>
          </a:xfrm>
          <a:prstGeom prst="rect">
            <a:avLst/>
          </a:prstGeom>
          <a:solidFill>
            <a:schemeClr val="tx2">
              <a:lumMod val="75000"/>
            </a:schemeClr>
          </a:solidFill>
          <a:ln>
            <a:solidFill>
              <a:schemeClr val="tx2">
                <a:lumMod val="75000"/>
              </a:schemeClr>
            </a:solidFill>
          </a:ln>
        </p:spPr>
        <p:txBody>
          <a:bodyPr wrap="square" rtlCol="0">
            <a:spAutoFit/>
          </a:bodyPr>
          <a:lstStyle/>
          <a:p>
            <a:pPr algn="ctr"/>
            <a:r>
              <a:rPr lang="en-GB" sz="1200" b="1" dirty="0" smtClean="0">
                <a:solidFill>
                  <a:schemeClr val="bg1"/>
                </a:solidFill>
              </a:rPr>
              <a:t>Joint SEN &amp; Disabilities Strategy 2022 </a:t>
            </a:r>
            <a:endParaRPr lang="en-GB" sz="1200" b="1" dirty="0">
              <a:solidFill>
                <a:schemeClr val="bg1"/>
              </a:solidFill>
            </a:endParaRPr>
          </a:p>
        </p:txBody>
      </p:sp>
      <p:sp>
        <p:nvSpPr>
          <p:cNvPr id="28" name="TextBox 27"/>
          <p:cNvSpPr txBox="1"/>
          <p:nvPr/>
        </p:nvSpPr>
        <p:spPr>
          <a:xfrm>
            <a:off x="5378994" y="5739168"/>
            <a:ext cx="3469559" cy="276999"/>
          </a:xfrm>
          <a:prstGeom prst="rect">
            <a:avLst/>
          </a:prstGeom>
          <a:solidFill>
            <a:srgbClr val="CF6923"/>
          </a:solidFill>
          <a:ln>
            <a:solidFill>
              <a:schemeClr val="accent3">
                <a:lumMod val="75000"/>
              </a:schemeClr>
            </a:solidFill>
          </a:ln>
        </p:spPr>
        <p:txBody>
          <a:bodyPr wrap="square" rtlCol="0">
            <a:spAutoFit/>
          </a:bodyPr>
          <a:lstStyle/>
          <a:p>
            <a:pPr algn="ctr"/>
            <a:r>
              <a:rPr lang="en-GB" sz="1200" b="1" dirty="0" smtClean="0">
                <a:solidFill>
                  <a:schemeClr val="bg1"/>
                </a:solidFill>
              </a:rPr>
              <a:t>Harnessing Momentum: Strategy for Arts &amp; Culture</a:t>
            </a:r>
          </a:p>
        </p:txBody>
      </p:sp>
      <p:sp>
        <p:nvSpPr>
          <p:cNvPr id="29" name="TextBox 28"/>
          <p:cNvSpPr txBox="1"/>
          <p:nvPr/>
        </p:nvSpPr>
        <p:spPr>
          <a:xfrm>
            <a:off x="5397355" y="6115321"/>
            <a:ext cx="3469559" cy="461665"/>
          </a:xfrm>
          <a:prstGeom prst="rect">
            <a:avLst/>
          </a:prstGeom>
          <a:solidFill>
            <a:srgbClr val="E83C92"/>
          </a:solidFill>
          <a:ln>
            <a:solidFill>
              <a:schemeClr val="accent5">
                <a:lumMod val="75000"/>
              </a:schemeClr>
            </a:solidFill>
          </a:ln>
        </p:spPr>
        <p:txBody>
          <a:bodyPr wrap="square" rtlCol="0">
            <a:spAutoFit/>
          </a:bodyPr>
          <a:lstStyle/>
          <a:p>
            <a:pPr algn="ctr"/>
            <a:r>
              <a:rPr lang="en-GB" sz="1200" b="1" dirty="0" smtClean="0">
                <a:solidFill>
                  <a:schemeClr val="bg1"/>
                </a:solidFill>
              </a:rPr>
              <a:t>Luton Education Strategy for Children &amp; Young People 2019</a:t>
            </a:r>
          </a:p>
        </p:txBody>
      </p:sp>
      <p:sp>
        <p:nvSpPr>
          <p:cNvPr id="21" name="TextBox 20"/>
          <p:cNvSpPr txBox="1"/>
          <p:nvPr/>
        </p:nvSpPr>
        <p:spPr>
          <a:xfrm>
            <a:off x="251592" y="5338092"/>
            <a:ext cx="3024263" cy="261811"/>
          </a:xfrm>
          <a:prstGeom prst="rect">
            <a:avLst/>
          </a:prstGeom>
          <a:solidFill>
            <a:schemeClr val="accent6">
              <a:lumMod val="50000"/>
            </a:schemeClr>
          </a:solidFill>
          <a:ln>
            <a:solidFill>
              <a:schemeClr val="accent2">
                <a:lumMod val="75000"/>
              </a:schemeClr>
            </a:solidFill>
          </a:ln>
        </p:spPr>
        <p:txBody>
          <a:bodyPr wrap="square" rtlCol="0">
            <a:spAutoFit/>
          </a:bodyPr>
          <a:lstStyle/>
          <a:p>
            <a:pPr algn="ctr"/>
            <a:r>
              <a:rPr lang="en-GB" sz="1100" b="1" dirty="0" smtClean="0">
                <a:solidFill>
                  <a:schemeClr val="bg1"/>
                </a:solidFill>
              </a:rPr>
              <a:t>Luton Employment &amp; Skills Strategy 2022</a:t>
            </a:r>
            <a:endParaRPr lang="en-GB" sz="1100" b="1" dirty="0">
              <a:solidFill>
                <a:schemeClr val="bg1"/>
              </a:solidFill>
            </a:endParaRPr>
          </a:p>
        </p:txBody>
      </p:sp>
      <p:sp>
        <p:nvSpPr>
          <p:cNvPr id="23" name="TextBox 22"/>
          <p:cNvSpPr txBox="1"/>
          <p:nvPr/>
        </p:nvSpPr>
        <p:spPr>
          <a:xfrm>
            <a:off x="249076" y="4997751"/>
            <a:ext cx="3050700" cy="276999"/>
          </a:xfrm>
          <a:prstGeom prst="rect">
            <a:avLst/>
          </a:prstGeom>
          <a:solidFill>
            <a:schemeClr val="accent4">
              <a:lumMod val="75000"/>
            </a:schemeClr>
          </a:solidFill>
          <a:ln>
            <a:solidFill>
              <a:schemeClr val="accent3">
                <a:lumMod val="75000"/>
              </a:schemeClr>
            </a:solidFill>
          </a:ln>
        </p:spPr>
        <p:txBody>
          <a:bodyPr wrap="square" rtlCol="0">
            <a:spAutoFit/>
          </a:bodyPr>
          <a:lstStyle/>
          <a:p>
            <a:pPr algn="ctr"/>
            <a:r>
              <a:rPr lang="en-GB" sz="1200" b="1" dirty="0" smtClean="0">
                <a:solidFill>
                  <a:schemeClr val="bg1"/>
                </a:solidFill>
              </a:rPr>
              <a:t>Luton’s All Age Mental Health Strategy 2024</a:t>
            </a:r>
          </a:p>
        </p:txBody>
      </p:sp>
      <p:sp>
        <p:nvSpPr>
          <p:cNvPr id="30" name="TextBox 29"/>
          <p:cNvSpPr txBox="1"/>
          <p:nvPr/>
        </p:nvSpPr>
        <p:spPr>
          <a:xfrm>
            <a:off x="249076" y="4666724"/>
            <a:ext cx="3049709" cy="276999"/>
          </a:xfrm>
          <a:prstGeom prst="rect">
            <a:avLst/>
          </a:prstGeom>
          <a:solidFill>
            <a:srgbClr val="C00000"/>
          </a:solidFill>
          <a:ln>
            <a:solidFill>
              <a:schemeClr val="accent3">
                <a:lumMod val="75000"/>
              </a:schemeClr>
            </a:solidFill>
          </a:ln>
        </p:spPr>
        <p:txBody>
          <a:bodyPr wrap="square" rtlCol="0">
            <a:spAutoFit/>
          </a:bodyPr>
          <a:lstStyle/>
          <a:p>
            <a:pPr algn="ctr"/>
            <a:r>
              <a:rPr lang="en-GB" sz="1200" b="1" dirty="0" smtClean="0">
                <a:solidFill>
                  <a:schemeClr val="bg1"/>
                </a:solidFill>
              </a:rPr>
              <a:t>Sport &amp; Physical Activity Strategy 2023</a:t>
            </a:r>
          </a:p>
        </p:txBody>
      </p:sp>
      <p:sp>
        <p:nvSpPr>
          <p:cNvPr id="31" name="TextBox 30"/>
          <p:cNvSpPr txBox="1"/>
          <p:nvPr/>
        </p:nvSpPr>
        <p:spPr>
          <a:xfrm>
            <a:off x="5378994" y="5201860"/>
            <a:ext cx="3469559" cy="461665"/>
          </a:xfrm>
          <a:prstGeom prst="rect">
            <a:avLst/>
          </a:prstGeom>
          <a:solidFill>
            <a:schemeClr val="tx1"/>
          </a:solidFill>
          <a:ln>
            <a:solidFill>
              <a:schemeClr val="accent3">
                <a:lumMod val="75000"/>
              </a:schemeClr>
            </a:solidFill>
          </a:ln>
        </p:spPr>
        <p:txBody>
          <a:bodyPr wrap="square" rtlCol="0">
            <a:spAutoFit/>
          </a:bodyPr>
          <a:lstStyle/>
          <a:p>
            <a:pPr algn="ctr"/>
            <a:r>
              <a:rPr lang="en-GB" sz="1200" b="1" dirty="0" smtClean="0">
                <a:solidFill>
                  <a:schemeClr val="bg1"/>
                </a:solidFill>
              </a:rPr>
              <a:t>Fairness Strategy: A Town built on fairness and Justice 2023</a:t>
            </a:r>
          </a:p>
        </p:txBody>
      </p:sp>
      <p:sp>
        <p:nvSpPr>
          <p:cNvPr id="32" name="TextBox 31"/>
          <p:cNvSpPr txBox="1"/>
          <p:nvPr/>
        </p:nvSpPr>
        <p:spPr>
          <a:xfrm>
            <a:off x="5378994" y="4664552"/>
            <a:ext cx="3469559" cy="461665"/>
          </a:xfrm>
          <a:prstGeom prst="rect">
            <a:avLst/>
          </a:prstGeom>
          <a:solidFill>
            <a:srgbClr val="447EB2"/>
          </a:solidFill>
          <a:ln>
            <a:solidFill>
              <a:schemeClr val="accent3">
                <a:lumMod val="75000"/>
              </a:schemeClr>
            </a:solidFill>
          </a:ln>
        </p:spPr>
        <p:txBody>
          <a:bodyPr wrap="square" rtlCol="0">
            <a:spAutoFit/>
          </a:bodyPr>
          <a:lstStyle/>
          <a:p>
            <a:pPr algn="ctr"/>
            <a:r>
              <a:rPr lang="en-GB" sz="1200" b="1" dirty="0" smtClean="0">
                <a:solidFill>
                  <a:schemeClr val="bg1"/>
                </a:solidFill>
              </a:rPr>
              <a:t>Active Luton Strategy: Creating opportunities to thrive 2023</a:t>
            </a:r>
          </a:p>
        </p:txBody>
      </p:sp>
      <p:sp>
        <p:nvSpPr>
          <p:cNvPr id="33" name="TextBox 32"/>
          <p:cNvSpPr txBox="1"/>
          <p:nvPr/>
        </p:nvSpPr>
        <p:spPr>
          <a:xfrm>
            <a:off x="249076" y="6346155"/>
            <a:ext cx="3011640" cy="276999"/>
          </a:xfrm>
          <a:prstGeom prst="rect">
            <a:avLst/>
          </a:prstGeom>
          <a:solidFill>
            <a:srgbClr val="FF0000"/>
          </a:solidFill>
          <a:ln>
            <a:solidFill>
              <a:schemeClr val="accent3">
                <a:lumMod val="75000"/>
              </a:schemeClr>
            </a:solidFill>
          </a:ln>
        </p:spPr>
        <p:txBody>
          <a:bodyPr wrap="square" rtlCol="0">
            <a:spAutoFit/>
          </a:bodyPr>
          <a:lstStyle/>
          <a:p>
            <a:pPr algn="ctr"/>
            <a:r>
              <a:rPr lang="en-GB" sz="1200" b="1" dirty="0" smtClean="0">
                <a:solidFill>
                  <a:schemeClr val="bg1"/>
                </a:solidFill>
              </a:rPr>
              <a:t>Population and Wellbeing Strategy 2023</a:t>
            </a:r>
          </a:p>
        </p:txBody>
      </p:sp>
      <p:sp>
        <p:nvSpPr>
          <p:cNvPr id="34" name="TextBox 33"/>
          <p:cNvSpPr txBox="1"/>
          <p:nvPr/>
        </p:nvSpPr>
        <p:spPr>
          <a:xfrm>
            <a:off x="3424934" y="6346154"/>
            <a:ext cx="1803453" cy="276999"/>
          </a:xfrm>
          <a:prstGeom prst="rect">
            <a:avLst/>
          </a:prstGeom>
          <a:solidFill>
            <a:srgbClr val="7030A0"/>
          </a:solidFill>
          <a:ln>
            <a:solidFill>
              <a:schemeClr val="accent3">
                <a:lumMod val="75000"/>
              </a:schemeClr>
            </a:solidFill>
          </a:ln>
        </p:spPr>
        <p:txBody>
          <a:bodyPr wrap="square" rtlCol="0">
            <a:spAutoFit/>
          </a:bodyPr>
          <a:lstStyle/>
          <a:p>
            <a:pPr algn="ctr"/>
            <a:r>
              <a:rPr lang="en-GB" sz="1200" b="1" dirty="0" smtClean="0">
                <a:solidFill>
                  <a:schemeClr val="bg1"/>
                </a:solidFill>
              </a:rPr>
              <a:t>Library Strategy 2020</a:t>
            </a:r>
          </a:p>
        </p:txBody>
      </p:sp>
      <p:sp>
        <p:nvSpPr>
          <p:cNvPr id="35" name="TextBox 34"/>
          <p:cNvSpPr txBox="1"/>
          <p:nvPr/>
        </p:nvSpPr>
        <p:spPr>
          <a:xfrm>
            <a:off x="3441739" y="6014170"/>
            <a:ext cx="1803453" cy="276999"/>
          </a:xfrm>
          <a:prstGeom prst="rect">
            <a:avLst/>
          </a:prstGeom>
          <a:solidFill>
            <a:srgbClr val="C40CC0"/>
          </a:solidFill>
          <a:ln>
            <a:solidFill>
              <a:schemeClr val="accent3">
                <a:lumMod val="75000"/>
              </a:schemeClr>
            </a:solidFill>
          </a:ln>
        </p:spPr>
        <p:txBody>
          <a:bodyPr wrap="square" rtlCol="0">
            <a:spAutoFit/>
          </a:bodyPr>
          <a:lstStyle/>
          <a:p>
            <a:pPr algn="ctr"/>
            <a:r>
              <a:rPr lang="en-GB" sz="1200" b="1" dirty="0" smtClean="0">
                <a:solidFill>
                  <a:schemeClr val="bg1"/>
                </a:solidFill>
              </a:rPr>
              <a:t>Manifesto Pledges </a:t>
            </a:r>
          </a:p>
        </p:txBody>
      </p:sp>
      <p:sp>
        <p:nvSpPr>
          <p:cNvPr id="36" name="TextBox 35"/>
          <p:cNvSpPr txBox="1"/>
          <p:nvPr/>
        </p:nvSpPr>
        <p:spPr>
          <a:xfrm>
            <a:off x="3444004" y="5663525"/>
            <a:ext cx="1803453" cy="276999"/>
          </a:xfrm>
          <a:prstGeom prst="rect">
            <a:avLst/>
          </a:prstGeom>
          <a:solidFill>
            <a:schemeClr val="bg2">
              <a:lumMod val="25000"/>
            </a:schemeClr>
          </a:solidFill>
          <a:ln>
            <a:solidFill>
              <a:schemeClr val="accent3">
                <a:lumMod val="75000"/>
              </a:schemeClr>
            </a:solidFill>
          </a:ln>
        </p:spPr>
        <p:txBody>
          <a:bodyPr wrap="square" rtlCol="0">
            <a:spAutoFit/>
          </a:bodyPr>
          <a:lstStyle/>
          <a:p>
            <a:pPr algn="ctr"/>
            <a:r>
              <a:rPr lang="en-GB" sz="1200" b="1" dirty="0" smtClean="0">
                <a:solidFill>
                  <a:schemeClr val="bg1"/>
                </a:solidFill>
              </a:rPr>
              <a:t>Childcare Expansion</a:t>
            </a:r>
          </a:p>
        </p:txBody>
      </p:sp>
      <p:sp>
        <p:nvSpPr>
          <p:cNvPr id="37" name="TextBox 36"/>
          <p:cNvSpPr txBox="1"/>
          <p:nvPr/>
        </p:nvSpPr>
        <p:spPr>
          <a:xfrm>
            <a:off x="3449639" y="5307543"/>
            <a:ext cx="1803453" cy="276999"/>
          </a:xfrm>
          <a:prstGeom prst="rect">
            <a:avLst/>
          </a:prstGeom>
          <a:solidFill>
            <a:srgbClr val="240CD6"/>
          </a:solidFill>
          <a:ln>
            <a:solidFill>
              <a:schemeClr val="accent3">
                <a:lumMod val="75000"/>
              </a:schemeClr>
            </a:solidFill>
          </a:ln>
        </p:spPr>
        <p:txBody>
          <a:bodyPr wrap="square" rtlCol="0">
            <a:spAutoFit/>
          </a:bodyPr>
          <a:lstStyle/>
          <a:p>
            <a:pPr algn="ctr"/>
            <a:r>
              <a:rPr lang="en-GB" sz="1200" b="1" dirty="0" smtClean="0">
                <a:solidFill>
                  <a:schemeClr val="bg1"/>
                </a:solidFill>
              </a:rPr>
              <a:t>Family Hubs roll out</a:t>
            </a:r>
          </a:p>
        </p:txBody>
      </p:sp>
      <p:sp>
        <p:nvSpPr>
          <p:cNvPr id="38" name="TextBox 37"/>
          <p:cNvSpPr txBox="1"/>
          <p:nvPr/>
        </p:nvSpPr>
        <p:spPr>
          <a:xfrm>
            <a:off x="3437163" y="4664552"/>
            <a:ext cx="1803453" cy="276999"/>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GB" sz="1200" b="1" dirty="0" smtClean="0">
                <a:solidFill>
                  <a:schemeClr val="bg1"/>
                </a:solidFill>
              </a:rPr>
              <a:t>Safeguarding Partnership</a:t>
            </a:r>
          </a:p>
        </p:txBody>
      </p:sp>
      <p:sp>
        <p:nvSpPr>
          <p:cNvPr id="39" name="TextBox 38"/>
          <p:cNvSpPr txBox="1"/>
          <p:nvPr/>
        </p:nvSpPr>
        <p:spPr>
          <a:xfrm>
            <a:off x="3449639" y="4988716"/>
            <a:ext cx="1803453" cy="276999"/>
          </a:xfrm>
          <a:prstGeom prst="rect">
            <a:avLst/>
          </a:prstGeom>
          <a:solidFill>
            <a:schemeClr val="accent5">
              <a:lumMod val="75000"/>
            </a:schemeClr>
          </a:solidFill>
          <a:ln>
            <a:solidFill>
              <a:schemeClr val="accent3">
                <a:lumMod val="75000"/>
              </a:schemeClr>
            </a:solidFill>
          </a:ln>
        </p:spPr>
        <p:txBody>
          <a:bodyPr wrap="square" rtlCol="0">
            <a:spAutoFit/>
          </a:bodyPr>
          <a:lstStyle/>
          <a:p>
            <a:pPr algn="ctr"/>
            <a:r>
              <a:rPr lang="en-GB" sz="1200" b="1" dirty="0" smtClean="0">
                <a:solidFill>
                  <a:schemeClr val="bg1"/>
                </a:solidFill>
              </a:rPr>
              <a:t>SEND Transformation</a:t>
            </a:r>
          </a:p>
        </p:txBody>
      </p:sp>
    </p:spTree>
    <p:extLst>
      <p:ext uri="{BB962C8B-B14F-4D97-AF65-F5344CB8AC3E}">
        <p14:creationId xmlns:p14="http://schemas.microsoft.com/office/powerpoint/2010/main" val="2206515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Key Themes</a:t>
            </a:r>
            <a:endParaRPr lang="en-GB" dirty="0"/>
          </a:p>
        </p:txBody>
      </p:sp>
      <p:sp>
        <p:nvSpPr>
          <p:cNvPr id="4" name="Rectangle 3"/>
          <p:cNvSpPr/>
          <p:nvPr/>
        </p:nvSpPr>
        <p:spPr>
          <a:xfrm>
            <a:off x="457200" y="1772816"/>
            <a:ext cx="3754760" cy="1728192"/>
          </a:xfrm>
          <a:prstGeom prst="rect">
            <a:avLst/>
          </a:prstGeom>
          <a:solidFill>
            <a:schemeClr val="accent2">
              <a:lumMod val="20000"/>
              <a:lumOff val="8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accent2">
                    <a:lumMod val="75000"/>
                  </a:schemeClr>
                </a:solidFill>
              </a:rPr>
              <a:t>Academic and Learning Provision</a:t>
            </a:r>
            <a:endParaRPr lang="en-GB" sz="2400" dirty="0">
              <a:solidFill>
                <a:schemeClr val="accent2">
                  <a:lumMod val="75000"/>
                </a:schemeClr>
              </a:solidFill>
            </a:endParaRPr>
          </a:p>
        </p:txBody>
      </p:sp>
      <p:sp>
        <p:nvSpPr>
          <p:cNvPr id="5" name="Rectangle 4"/>
          <p:cNvSpPr/>
          <p:nvPr/>
        </p:nvSpPr>
        <p:spPr>
          <a:xfrm>
            <a:off x="4716016" y="1772816"/>
            <a:ext cx="3754760" cy="1728192"/>
          </a:xfrm>
          <a:prstGeom prst="rect">
            <a:avLst/>
          </a:prstGeom>
          <a:solidFill>
            <a:schemeClr val="accent1">
              <a:lumMod val="40000"/>
              <a:lumOff val="6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accent1">
                    <a:lumMod val="75000"/>
                  </a:schemeClr>
                </a:solidFill>
              </a:rPr>
              <a:t>Mental Health and Wellbeing</a:t>
            </a:r>
            <a:endParaRPr lang="en-GB" sz="2400" dirty="0">
              <a:solidFill>
                <a:schemeClr val="accent1">
                  <a:lumMod val="75000"/>
                </a:schemeClr>
              </a:solidFill>
            </a:endParaRPr>
          </a:p>
        </p:txBody>
      </p:sp>
      <p:sp>
        <p:nvSpPr>
          <p:cNvPr id="6" name="Rectangle 5"/>
          <p:cNvSpPr/>
          <p:nvPr/>
        </p:nvSpPr>
        <p:spPr>
          <a:xfrm>
            <a:off x="457200" y="4005064"/>
            <a:ext cx="3754760" cy="1728192"/>
          </a:xfrm>
          <a:prstGeom prst="rect">
            <a:avLst/>
          </a:prstGeom>
          <a:solidFill>
            <a:schemeClr val="accent3">
              <a:lumMod val="40000"/>
              <a:lumOff val="6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accent3">
                    <a:lumMod val="50000"/>
                  </a:schemeClr>
                </a:solidFill>
              </a:rPr>
              <a:t>Special Educational Needs</a:t>
            </a:r>
            <a:endParaRPr lang="en-GB" sz="2400" dirty="0">
              <a:solidFill>
                <a:schemeClr val="accent3">
                  <a:lumMod val="50000"/>
                </a:schemeClr>
              </a:solidFill>
            </a:endParaRPr>
          </a:p>
        </p:txBody>
      </p:sp>
      <p:sp>
        <p:nvSpPr>
          <p:cNvPr id="7" name="Rectangle 6"/>
          <p:cNvSpPr/>
          <p:nvPr/>
        </p:nvSpPr>
        <p:spPr>
          <a:xfrm>
            <a:off x="4716016" y="4005064"/>
            <a:ext cx="3754760" cy="1728192"/>
          </a:xfrm>
          <a:prstGeom prst="rect">
            <a:avLst/>
          </a:prstGeom>
          <a:solidFill>
            <a:schemeClr val="accent5">
              <a:lumMod val="40000"/>
              <a:lumOff val="6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accent5">
                    <a:lumMod val="50000"/>
                  </a:schemeClr>
                </a:solidFill>
              </a:rPr>
              <a:t>Confidence, Ambition and Pathways to Employment  </a:t>
            </a:r>
            <a:endParaRPr lang="en-GB" sz="2400" dirty="0">
              <a:solidFill>
                <a:schemeClr val="accent5">
                  <a:lumMod val="50000"/>
                </a:schemeClr>
              </a:solidFill>
            </a:endParaRPr>
          </a:p>
        </p:txBody>
      </p:sp>
      <p:cxnSp>
        <p:nvCxnSpPr>
          <p:cNvPr id="8" name="Straight Arrow Connector 7"/>
          <p:cNvCxnSpPr/>
          <p:nvPr/>
        </p:nvCxnSpPr>
        <p:spPr>
          <a:xfrm>
            <a:off x="3995936" y="3212976"/>
            <a:ext cx="1008112" cy="1008112"/>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995936" y="3212976"/>
            <a:ext cx="1008112" cy="1008112"/>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524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08584" y="404664"/>
            <a:ext cx="6768752" cy="504056"/>
          </a:xfrm>
          <a:prstGeom prst="rect">
            <a:avLst/>
          </a:prstGeom>
          <a:solidFill>
            <a:schemeClr val="accent4">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accent4">
                    <a:lumMod val="75000"/>
                  </a:schemeClr>
                </a:solidFill>
              </a:rPr>
              <a:t>2029-30</a:t>
            </a:r>
            <a:endParaRPr lang="en-GB" dirty="0">
              <a:solidFill>
                <a:schemeClr val="accent4">
                  <a:lumMod val="75000"/>
                </a:schemeClr>
              </a:solidFill>
            </a:endParaRPr>
          </a:p>
        </p:txBody>
      </p:sp>
      <p:sp>
        <p:nvSpPr>
          <p:cNvPr id="10" name="Rectangle 9"/>
          <p:cNvSpPr/>
          <p:nvPr/>
        </p:nvSpPr>
        <p:spPr>
          <a:xfrm>
            <a:off x="1408584" y="1068140"/>
            <a:ext cx="6768752" cy="504056"/>
          </a:xfrm>
          <a:prstGeom prst="rect">
            <a:avLst/>
          </a:prstGeom>
          <a:solidFill>
            <a:schemeClr val="accent4">
              <a:lumMod val="40000"/>
              <a:lumOff val="6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2028-29</a:t>
            </a:r>
            <a:endParaRPr lang="en-GB" dirty="0"/>
          </a:p>
        </p:txBody>
      </p:sp>
      <p:sp>
        <p:nvSpPr>
          <p:cNvPr id="11" name="Rectangle 10"/>
          <p:cNvSpPr/>
          <p:nvPr/>
        </p:nvSpPr>
        <p:spPr>
          <a:xfrm>
            <a:off x="1408584" y="1738636"/>
            <a:ext cx="6768752" cy="504056"/>
          </a:xfrm>
          <a:prstGeom prst="rect">
            <a:avLst/>
          </a:prstGeom>
          <a:solidFill>
            <a:schemeClr val="accent4">
              <a:lumMod val="60000"/>
              <a:lumOff val="4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2027-28</a:t>
            </a:r>
            <a:endParaRPr lang="en-GB" dirty="0"/>
          </a:p>
        </p:txBody>
      </p:sp>
      <p:sp>
        <p:nvSpPr>
          <p:cNvPr id="12" name="Rectangle 11"/>
          <p:cNvSpPr/>
          <p:nvPr/>
        </p:nvSpPr>
        <p:spPr>
          <a:xfrm>
            <a:off x="1408584" y="2523810"/>
            <a:ext cx="6768752" cy="504056"/>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Review and Reset </a:t>
            </a:r>
            <a:endParaRPr lang="en-GB" dirty="0"/>
          </a:p>
        </p:txBody>
      </p:sp>
      <p:sp>
        <p:nvSpPr>
          <p:cNvPr id="13" name="Rectangle 12"/>
          <p:cNvSpPr/>
          <p:nvPr/>
        </p:nvSpPr>
        <p:spPr>
          <a:xfrm>
            <a:off x="1426840" y="3771109"/>
            <a:ext cx="6768752" cy="504056"/>
          </a:xfrm>
          <a:prstGeom prst="rect">
            <a:avLst/>
          </a:prstGeom>
          <a:solidFill>
            <a:schemeClr val="accent4">
              <a:lumMod val="60000"/>
              <a:lumOff val="4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2026-27</a:t>
            </a:r>
            <a:endParaRPr lang="en-GB" dirty="0"/>
          </a:p>
        </p:txBody>
      </p:sp>
      <p:sp>
        <p:nvSpPr>
          <p:cNvPr id="14" name="Rectangle 13"/>
          <p:cNvSpPr/>
          <p:nvPr/>
        </p:nvSpPr>
        <p:spPr>
          <a:xfrm>
            <a:off x="1405012" y="4421708"/>
            <a:ext cx="6768752" cy="504056"/>
          </a:xfrm>
          <a:prstGeom prst="rect">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2025-26</a:t>
            </a:r>
            <a:endParaRPr lang="en-GB" dirty="0">
              <a:solidFill>
                <a:schemeClr val="bg1"/>
              </a:solidFill>
            </a:endParaRPr>
          </a:p>
        </p:txBody>
      </p:sp>
      <p:sp>
        <p:nvSpPr>
          <p:cNvPr id="15" name="Rectangle 14"/>
          <p:cNvSpPr/>
          <p:nvPr/>
        </p:nvSpPr>
        <p:spPr>
          <a:xfrm>
            <a:off x="1405012" y="5085184"/>
            <a:ext cx="6768752" cy="504056"/>
          </a:xfrm>
          <a:prstGeom prst="rect">
            <a:avLst/>
          </a:prstGeom>
          <a:solidFill>
            <a:schemeClr val="accent4">
              <a:lumMod val="5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2024-25</a:t>
            </a:r>
            <a:endParaRPr lang="en-GB" dirty="0">
              <a:solidFill>
                <a:schemeClr val="bg1"/>
              </a:solidFill>
            </a:endParaRPr>
          </a:p>
        </p:txBody>
      </p:sp>
      <p:sp>
        <p:nvSpPr>
          <p:cNvPr id="17" name="Rectangle 16"/>
          <p:cNvSpPr/>
          <p:nvPr/>
        </p:nvSpPr>
        <p:spPr>
          <a:xfrm>
            <a:off x="1547664" y="3356992"/>
            <a:ext cx="1080120" cy="2520280"/>
          </a:xfrm>
          <a:prstGeom prst="rect">
            <a:avLst/>
          </a:prstGeom>
          <a:solidFill>
            <a:schemeClr val="accent2">
              <a:lumMod val="20000"/>
              <a:lumOff val="80000"/>
              <a:alpha val="46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Academic and Learning Provision</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r>
              <a:rPr lang="en-GB" sz="1400" dirty="0" smtClean="0">
                <a:solidFill>
                  <a:schemeClr val="tx1"/>
                </a:solidFill>
              </a:rPr>
              <a:t> </a:t>
            </a:r>
            <a:endParaRPr lang="en-GB" sz="1400" dirty="0">
              <a:solidFill>
                <a:schemeClr val="tx1"/>
              </a:solidFill>
            </a:endParaRPr>
          </a:p>
        </p:txBody>
      </p:sp>
      <p:sp>
        <p:nvSpPr>
          <p:cNvPr id="21" name="Rectangle 20"/>
          <p:cNvSpPr/>
          <p:nvPr/>
        </p:nvSpPr>
        <p:spPr>
          <a:xfrm>
            <a:off x="2870200" y="3356992"/>
            <a:ext cx="1080120" cy="2520280"/>
          </a:xfrm>
          <a:prstGeom prst="rect">
            <a:avLst/>
          </a:prstGeom>
          <a:solidFill>
            <a:schemeClr val="accent1">
              <a:lumMod val="20000"/>
              <a:lumOff val="80000"/>
              <a:alpha val="4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Mental Health and </a:t>
            </a:r>
            <a:r>
              <a:rPr lang="en-GB" sz="1400" dirty="0" smtClean="0">
                <a:solidFill>
                  <a:schemeClr val="tx1"/>
                </a:solidFill>
              </a:rPr>
              <a:t>Wellbeing</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a:solidFill>
                <a:schemeClr val="tx1"/>
              </a:solidFill>
            </a:endParaRPr>
          </a:p>
        </p:txBody>
      </p:sp>
      <p:sp>
        <p:nvSpPr>
          <p:cNvPr id="22" name="Rectangle 21"/>
          <p:cNvSpPr/>
          <p:nvPr/>
        </p:nvSpPr>
        <p:spPr>
          <a:xfrm>
            <a:off x="5511440" y="3356992"/>
            <a:ext cx="1080120" cy="2520280"/>
          </a:xfrm>
          <a:prstGeom prst="rect">
            <a:avLst/>
          </a:prstGeom>
          <a:solidFill>
            <a:schemeClr val="accent3">
              <a:lumMod val="20000"/>
              <a:lumOff val="80000"/>
              <a:alpha val="46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SEND</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a:solidFill>
                <a:schemeClr val="tx1"/>
              </a:solidFill>
            </a:endParaRPr>
          </a:p>
        </p:txBody>
      </p:sp>
      <p:sp>
        <p:nvSpPr>
          <p:cNvPr id="23" name="Rectangle 22"/>
          <p:cNvSpPr/>
          <p:nvPr/>
        </p:nvSpPr>
        <p:spPr>
          <a:xfrm>
            <a:off x="6929406" y="3356992"/>
            <a:ext cx="1080120" cy="2520280"/>
          </a:xfrm>
          <a:prstGeom prst="rect">
            <a:avLst/>
          </a:prstGeom>
          <a:solidFill>
            <a:schemeClr val="accent5">
              <a:lumMod val="20000"/>
              <a:lumOff val="80000"/>
              <a:alpha val="46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Confidence, Ambition and Pathways</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r>
              <a:rPr lang="en-GB" sz="1400" dirty="0" smtClean="0">
                <a:solidFill>
                  <a:schemeClr val="tx1"/>
                </a:solidFill>
              </a:rPr>
              <a:t> </a:t>
            </a:r>
            <a:endParaRPr lang="en-GB" sz="1400" dirty="0">
              <a:solidFill>
                <a:schemeClr val="tx1"/>
              </a:solidFill>
            </a:endParaRPr>
          </a:p>
        </p:txBody>
      </p:sp>
      <p:sp>
        <p:nvSpPr>
          <p:cNvPr id="24" name="Rectangle 23"/>
          <p:cNvSpPr/>
          <p:nvPr/>
        </p:nvSpPr>
        <p:spPr>
          <a:xfrm>
            <a:off x="1570968" y="174162"/>
            <a:ext cx="1080120" cy="2203105"/>
          </a:xfrm>
          <a:prstGeom prst="rect">
            <a:avLst/>
          </a:prstGeom>
          <a:solidFill>
            <a:schemeClr val="accent2">
              <a:lumMod val="20000"/>
              <a:lumOff val="80000"/>
              <a:alpha val="46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Academic and Learning Provision</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a:solidFill>
                <a:schemeClr val="tx1"/>
              </a:solidFill>
            </a:endParaRPr>
          </a:p>
        </p:txBody>
      </p:sp>
      <p:sp>
        <p:nvSpPr>
          <p:cNvPr id="25" name="Rectangle 24"/>
          <p:cNvSpPr/>
          <p:nvPr/>
        </p:nvSpPr>
        <p:spPr>
          <a:xfrm>
            <a:off x="2813472" y="174162"/>
            <a:ext cx="1080120" cy="2203105"/>
          </a:xfrm>
          <a:prstGeom prst="rect">
            <a:avLst/>
          </a:prstGeom>
          <a:solidFill>
            <a:schemeClr val="accent1">
              <a:lumMod val="20000"/>
              <a:lumOff val="80000"/>
              <a:alpha val="4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Mental Health and Wellbeing</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26" name="Rectangle 25"/>
          <p:cNvSpPr/>
          <p:nvPr/>
        </p:nvSpPr>
        <p:spPr>
          <a:xfrm>
            <a:off x="5495404" y="181182"/>
            <a:ext cx="1080120" cy="2203105"/>
          </a:xfrm>
          <a:prstGeom prst="rect">
            <a:avLst/>
          </a:prstGeom>
          <a:solidFill>
            <a:schemeClr val="accent3">
              <a:lumMod val="20000"/>
              <a:lumOff val="80000"/>
              <a:alpha val="46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SEND</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27" name="Rectangle 26"/>
          <p:cNvSpPr/>
          <p:nvPr/>
        </p:nvSpPr>
        <p:spPr>
          <a:xfrm>
            <a:off x="6929406" y="174162"/>
            <a:ext cx="1080120" cy="2203105"/>
          </a:xfrm>
          <a:prstGeom prst="rect">
            <a:avLst/>
          </a:prstGeom>
          <a:solidFill>
            <a:schemeClr val="accent5">
              <a:lumMod val="20000"/>
              <a:lumOff val="80000"/>
              <a:alpha val="46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Confidence, Ambition and Pathways </a:t>
            </a: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a:solidFill>
                <a:schemeClr val="tx1"/>
              </a:solidFill>
            </a:endParaRPr>
          </a:p>
        </p:txBody>
      </p:sp>
      <p:sp>
        <p:nvSpPr>
          <p:cNvPr id="28" name="TextBox 27"/>
          <p:cNvSpPr txBox="1"/>
          <p:nvPr/>
        </p:nvSpPr>
        <p:spPr>
          <a:xfrm>
            <a:off x="2136800" y="6036692"/>
            <a:ext cx="5201722" cy="646331"/>
          </a:xfrm>
          <a:prstGeom prst="rect">
            <a:avLst/>
          </a:prstGeom>
          <a:noFill/>
        </p:spPr>
        <p:txBody>
          <a:bodyPr wrap="square" rtlCol="0">
            <a:spAutoFit/>
          </a:bodyPr>
          <a:lstStyle/>
          <a:p>
            <a:pPr algn="ctr"/>
            <a:r>
              <a:rPr lang="en-GB" b="1" dirty="0" smtClean="0"/>
              <a:t>What tangible different outcomes do we want and what actions by step will get us there?</a:t>
            </a:r>
            <a:endParaRPr lang="en-GB" b="1" dirty="0"/>
          </a:p>
        </p:txBody>
      </p:sp>
    </p:spTree>
    <p:extLst>
      <p:ext uri="{BB962C8B-B14F-4D97-AF65-F5344CB8AC3E}">
        <p14:creationId xmlns:p14="http://schemas.microsoft.com/office/powerpoint/2010/main" val="24774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a:t>
            </a:r>
            <a:r>
              <a:rPr lang="en-GB" dirty="0" smtClean="0">
                <a:solidFill>
                  <a:schemeClr val="accent4">
                    <a:lumMod val="75000"/>
                  </a:schemeClr>
                </a:solidFill>
              </a:rPr>
              <a:t>w have we come to the key priorities in each theme?</a:t>
            </a:r>
            <a:endParaRPr lang="en-GB" dirty="0">
              <a:solidFill>
                <a:schemeClr val="accent4">
                  <a:lumMod val="75000"/>
                </a:schemeClr>
              </a:solidFill>
            </a:endParaRPr>
          </a:p>
        </p:txBody>
      </p:sp>
      <p:sp>
        <p:nvSpPr>
          <p:cNvPr id="3" name="Text Placeholder 2"/>
          <p:cNvSpPr>
            <a:spLocks noGrp="1"/>
          </p:cNvSpPr>
          <p:nvPr>
            <p:ph type="body" sz="quarter" idx="10"/>
          </p:nvPr>
        </p:nvSpPr>
        <p:spPr>
          <a:xfrm>
            <a:off x="755576" y="1628800"/>
            <a:ext cx="8388424" cy="4392488"/>
          </a:xfrm>
        </p:spPr>
        <p:txBody>
          <a:bodyPr/>
          <a:lstStyle/>
          <a:p>
            <a:r>
              <a:rPr lang="en-GB" b="1" dirty="0" smtClean="0">
                <a:solidFill>
                  <a:schemeClr val="accent5">
                    <a:lumMod val="75000"/>
                  </a:schemeClr>
                </a:solidFill>
              </a:rPr>
              <a:t>Luton’s current performance </a:t>
            </a:r>
            <a:r>
              <a:rPr lang="en-GB" i="1" dirty="0" smtClean="0"/>
              <a:t>- student performance &amp; disparity</a:t>
            </a:r>
          </a:p>
          <a:p>
            <a:r>
              <a:rPr lang="en-GB" i="1" dirty="0"/>
              <a:t>	</a:t>
            </a:r>
            <a:r>
              <a:rPr lang="en-GB" i="1" dirty="0" smtClean="0"/>
              <a:t>						     - exclusion and vulnerability </a:t>
            </a:r>
          </a:p>
          <a:p>
            <a:endParaRPr lang="en-GB" dirty="0"/>
          </a:p>
          <a:p>
            <a:r>
              <a:rPr lang="en-GB" b="1" dirty="0" smtClean="0">
                <a:solidFill>
                  <a:schemeClr val="accent5">
                    <a:lumMod val="75000"/>
                  </a:schemeClr>
                </a:solidFill>
              </a:rPr>
              <a:t>What young people say          </a:t>
            </a:r>
            <a:r>
              <a:rPr lang="en-GB" dirty="0" smtClean="0"/>
              <a:t>-  </a:t>
            </a:r>
            <a:r>
              <a:rPr lang="en-GB" i="1" dirty="0" smtClean="0"/>
              <a:t>School Health Education Unit (SHEU)</a:t>
            </a:r>
          </a:p>
          <a:p>
            <a:r>
              <a:rPr lang="en-GB" i="1" dirty="0"/>
              <a:t> </a:t>
            </a:r>
            <a:r>
              <a:rPr lang="en-GB" i="1" dirty="0" smtClean="0"/>
              <a:t>                                                  -  The voice of young people</a:t>
            </a:r>
          </a:p>
          <a:p>
            <a:endParaRPr lang="en-GB" i="1" dirty="0" smtClean="0"/>
          </a:p>
          <a:p>
            <a:r>
              <a:rPr lang="en-GB" b="1" dirty="0" smtClean="0">
                <a:solidFill>
                  <a:schemeClr val="accent5">
                    <a:lumMod val="75000"/>
                  </a:schemeClr>
                </a:solidFill>
              </a:rPr>
              <a:t>National and Local Priorities  </a:t>
            </a:r>
            <a:r>
              <a:rPr lang="en-GB" i="1" dirty="0" smtClean="0"/>
              <a:t>- SEND &amp; AP Transformation </a:t>
            </a:r>
          </a:p>
          <a:p>
            <a:r>
              <a:rPr lang="en-GB" i="1" dirty="0" smtClean="0"/>
              <a:t>							     -  DSG High Needs Block </a:t>
            </a:r>
            <a:r>
              <a:rPr lang="en-GB" dirty="0" smtClean="0"/>
              <a:t>  </a:t>
            </a:r>
          </a:p>
          <a:p>
            <a:endParaRPr lang="en-GB" dirty="0"/>
          </a:p>
          <a:p>
            <a:r>
              <a:rPr lang="en-GB" b="1" dirty="0" smtClean="0">
                <a:solidFill>
                  <a:schemeClr val="accent5">
                    <a:lumMod val="75000"/>
                  </a:schemeClr>
                </a:solidFill>
              </a:rPr>
              <a:t>Luton’s community ambition </a:t>
            </a:r>
            <a:r>
              <a:rPr lang="en-GB" i="1" dirty="0"/>
              <a:t> </a:t>
            </a:r>
            <a:r>
              <a:rPr lang="en-GB" i="1" dirty="0" smtClean="0"/>
              <a:t>-  Luton 2040</a:t>
            </a:r>
          </a:p>
          <a:p>
            <a:r>
              <a:rPr lang="en-GB" i="1" dirty="0"/>
              <a:t>	</a:t>
            </a:r>
            <a:r>
              <a:rPr lang="en-GB" i="1" dirty="0" smtClean="0"/>
              <a:t>						      - Response to knife crime and safety</a:t>
            </a:r>
          </a:p>
          <a:p>
            <a:endParaRPr lang="en-GB" dirty="0"/>
          </a:p>
          <a:p>
            <a:endParaRPr lang="en-GB" dirty="0"/>
          </a:p>
        </p:txBody>
      </p:sp>
    </p:spTree>
    <p:extLst>
      <p:ext uri="{BB962C8B-B14F-4D97-AF65-F5344CB8AC3E}">
        <p14:creationId xmlns:p14="http://schemas.microsoft.com/office/powerpoint/2010/main" val="47007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40"/>
            <a:ext cx="8229600" cy="628473"/>
          </a:xfrm>
        </p:spPr>
        <p:txBody>
          <a:bodyPr/>
          <a:lstStyle/>
          <a:p>
            <a:r>
              <a:rPr lang="en-GB" dirty="0" smtClean="0">
                <a:solidFill>
                  <a:schemeClr val="accent5">
                    <a:lumMod val="75000"/>
                  </a:schemeClr>
                </a:solidFill>
              </a:rPr>
              <a:t>Key features </a:t>
            </a:r>
            <a:endParaRPr lang="en-GB" dirty="0">
              <a:solidFill>
                <a:schemeClr val="accent5">
                  <a:lumMod val="75000"/>
                </a:schemeClr>
              </a:solidFill>
            </a:endParaRPr>
          </a:p>
        </p:txBody>
      </p:sp>
      <p:sp>
        <p:nvSpPr>
          <p:cNvPr id="3" name="Text Placeholder 2"/>
          <p:cNvSpPr>
            <a:spLocks noGrp="1"/>
          </p:cNvSpPr>
          <p:nvPr>
            <p:ph type="body" sz="quarter" idx="10"/>
          </p:nvPr>
        </p:nvSpPr>
        <p:spPr>
          <a:xfrm>
            <a:off x="457200" y="772317"/>
            <a:ext cx="8229600" cy="4670425"/>
          </a:xfrm>
        </p:spPr>
        <p:txBody>
          <a:bodyPr/>
          <a:lstStyle/>
          <a:p>
            <a:pPr marL="342900" indent="-342900">
              <a:buFont typeface="Arial" panose="020B0604020202020204" pitchFamily="34" charset="0"/>
              <a:buChar char="•"/>
            </a:pPr>
            <a:r>
              <a:rPr lang="en-GB" b="1" dirty="0" smtClean="0"/>
              <a:t>Inclusive Practice</a:t>
            </a:r>
            <a:r>
              <a:rPr lang="en-GB" dirty="0" smtClean="0"/>
              <a:t>, in its widest sense, is core to much of what Luton 2040 aims to achieve</a:t>
            </a:r>
          </a:p>
          <a:p>
            <a:endParaRPr lang="en-GB" dirty="0" smtClean="0"/>
          </a:p>
          <a:p>
            <a:pPr marL="342900" indent="-342900">
              <a:buFont typeface="Arial" panose="020B0604020202020204" pitchFamily="34" charset="0"/>
              <a:buChar char="•"/>
            </a:pPr>
            <a:r>
              <a:rPr lang="en-GB" b="1" dirty="0" smtClean="0"/>
              <a:t>All children should belong</a:t>
            </a:r>
            <a:r>
              <a:rPr lang="en-GB" dirty="0" smtClean="0"/>
              <a:t>, have a voice that is heard, and understand that they matter in what e are trying to achieve  </a:t>
            </a:r>
          </a:p>
          <a:p>
            <a:endParaRPr lang="en-GB" dirty="0" smtClean="0"/>
          </a:p>
          <a:p>
            <a:pPr marL="342900" indent="-342900">
              <a:buFont typeface="Arial" panose="020B0604020202020204" pitchFamily="34" charset="0"/>
              <a:buChar char="•"/>
            </a:pPr>
            <a:r>
              <a:rPr lang="en-GB" b="1" dirty="0" smtClean="0"/>
              <a:t>Raising aspirations </a:t>
            </a:r>
            <a:r>
              <a:rPr lang="en-GB" dirty="0" smtClean="0"/>
              <a:t>and taking action in improving pupil outcomes, achievement and progress over transitions is essential if all our young people are to achieve the skills and qualifications they need</a:t>
            </a:r>
          </a:p>
          <a:p>
            <a:endParaRPr lang="en-GB" dirty="0" smtClean="0"/>
          </a:p>
          <a:p>
            <a:pPr marL="342900" indent="-342900">
              <a:buFont typeface="Arial" panose="020B0604020202020204" pitchFamily="34" charset="0"/>
              <a:buChar char="•"/>
            </a:pPr>
            <a:r>
              <a:rPr lang="en-GB" b="1" dirty="0" smtClean="0"/>
              <a:t>The community’s role</a:t>
            </a:r>
            <a:r>
              <a:rPr lang="en-GB" dirty="0" smtClean="0"/>
              <a:t>, the role of families, council services and schools need to join up in ways they don’t necessarily do at the moment to develop a confidence and support for learning and reducing the risk of leaving children behind</a:t>
            </a:r>
          </a:p>
          <a:p>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591321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Academic and Learning Provision</a:t>
            </a:r>
            <a:endParaRPr lang="en-GB" dirty="0"/>
          </a:p>
        </p:txBody>
      </p:sp>
      <p:sp>
        <p:nvSpPr>
          <p:cNvPr id="3" name="Text Placeholder 2"/>
          <p:cNvSpPr>
            <a:spLocks noGrp="1"/>
          </p:cNvSpPr>
          <p:nvPr>
            <p:ph type="body" sz="quarter" idx="10"/>
          </p:nvPr>
        </p:nvSpPr>
        <p:spPr>
          <a:xfrm>
            <a:off x="457200" y="1200151"/>
            <a:ext cx="8229600" cy="644674"/>
          </a:xfrm>
          <a:solidFill>
            <a:schemeClr val="accent2">
              <a:lumMod val="40000"/>
              <a:lumOff val="60000"/>
            </a:schemeClr>
          </a:solidFill>
          <a:ln>
            <a:solidFill>
              <a:schemeClr val="accent2">
                <a:lumMod val="75000"/>
              </a:schemeClr>
            </a:solidFill>
          </a:ln>
        </p:spPr>
        <p:txBody>
          <a:bodyPr/>
          <a:lstStyle/>
          <a:p>
            <a:r>
              <a:rPr lang="en-GB" dirty="0" smtClean="0"/>
              <a:t>What we wish to achieve by 2027?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18178749"/>
              </p:ext>
            </p:extLst>
          </p:nvPr>
        </p:nvGraphicFramePr>
        <p:xfrm>
          <a:off x="457200" y="1931119"/>
          <a:ext cx="8229600" cy="225077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252857">
                <a:tc>
                  <a:txBody>
                    <a:bodyPr/>
                    <a:lstStyle/>
                    <a:p>
                      <a:r>
                        <a:rPr lang="en-GB" b="0" dirty="0" smtClean="0">
                          <a:solidFill>
                            <a:schemeClr val="tx1"/>
                          </a:solidFill>
                        </a:rPr>
                        <a:t>Excellence for Everyone</a:t>
                      </a:r>
                      <a:endParaRPr lang="en-GB" b="0" dirty="0">
                        <a:solidFill>
                          <a:schemeClr val="tx1"/>
                        </a:solidFill>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Local Inclusion Framework, Commitment and Plan</a:t>
                      </a:r>
                    </a:p>
                    <a:p>
                      <a:pPr marL="285750" indent="-285750">
                        <a:buFont typeface="Arial" panose="020B0604020202020204" pitchFamily="34" charset="0"/>
                        <a:buChar char="•"/>
                      </a:pPr>
                      <a:r>
                        <a:rPr lang="en-GB" sz="1600" b="1" i="0" baseline="0" dirty="0" smtClean="0">
                          <a:solidFill>
                            <a:schemeClr val="tx1"/>
                          </a:solidFill>
                        </a:rPr>
                        <a:t>Annual School Monitoring Scorecard</a:t>
                      </a:r>
                    </a:p>
                    <a:p>
                      <a:pPr marL="285750" indent="-285750">
                        <a:buFont typeface="Arial" panose="020B0604020202020204" pitchFamily="34" charset="0"/>
                        <a:buChar char="•"/>
                      </a:pPr>
                      <a:r>
                        <a:rPr lang="en-GB" sz="1600" b="1" i="0" baseline="0" dirty="0" smtClean="0">
                          <a:solidFill>
                            <a:schemeClr val="tx1"/>
                          </a:solidFill>
                        </a:rPr>
                        <a:t>Focus on Reading and Key Stage 3 Reading Intervention </a:t>
                      </a:r>
                    </a:p>
                    <a:p>
                      <a:pPr marL="285750" indent="-285750">
                        <a:buFont typeface="Arial" panose="020B0604020202020204" pitchFamily="34" charset="0"/>
                        <a:buChar char="•"/>
                      </a:pPr>
                      <a:r>
                        <a:rPr lang="en-GB" sz="1600" b="1" i="0" baseline="0" dirty="0" smtClean="0">
                          <a:solidFill>
                            <a:schemeClr val="tx1"/>
                          </a:solidFill>
                        </a:rPr>
                        <a:t>Tackling the achievement of low performing groups</a:t>
                      </a:r>
                    </a:p>
                    <a:p>
                      <a:pPr marL="285750" indent="-285750">
                        <a:buFont typeface="Arial" panose="020B0604020202020204" pitchFamily="34" charset="0"/>
                        <a:buChar char="•"/>
                      </a:pPr>
                      <a:endParaRPr lang="en-GB" sz="1400" b="0" i="0" baseline="0" dirty="0" smtClean="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403648530"/>
                  </a:ext>
                </a:extLst>
              </a:tr>
              <a:tr h="970610">
                <a:tc>
                  <a:txBody>
                    <a:bodyPr/>
                    <a:lstStyle/>
                    <a:p>
                      <a:r>
                        <a:rPr lang="en-GB" b="0" dirty="0" smtClean="0">
                          <a:solidFill>
                            <a:schemeClr val="tx1"/>
                          </a:solidFill>
                        </a:rPr>
                        <a:t>Lo</a:t>
                      </a:r>
                      <a:endParaRPr lang="en-GB" b="0" dirty="0">
                        <a:solidFill>
                          <a:schemeClr val="tx1"/>
                        </a:solidFill>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endParaRPr lang="en-GB" sz="1400" b="0" i="0" baseline="0" dirty="0" smtClean="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74249892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29648433"/>
              </p:ext>
            </p:extLst>
          </p:nvPr>
        </p:nvGraphicFramePr>
        <p:xfrm>
          <a:off x="457200" y="3019620"/>
          <a:ext cx="8229600" cy="1046014"/>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046014">
                <a:tc>
                  <a:txBody>
                    <a:bodyPr/>
                    <a:lstStyle/>
                    <a:p>
                      <a:r>
                        <a:rPr lang="en-GB" b="0" dirty="0" smtClean="0">
                          <a:solidFill>
                            <a:schemeClr val="tx1"/>
                          </a:solidFill>
                        </a:rPr>
                        <a:t>Community Heart</a:t>
                      </a:r>
                      <a:endParaRPr lang="en-GB" b="0" dirty="0">
                        <a:solidFill>
                          <a:schemeClr val="tx1"/>
                        </a:solidFill>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Strong Neighbourhood based</a:t>
                      </a:r>
                      <a:r>
                        <a:rPr lang="en-GB" sz="1600" b="1" i="0" baseline="0" dirty="0" smtClean="0">
                          <a:solidFill>
                            <a:schemeClr val="tx1"/>
                          </a:solidFill>
                        </a:rPr>
                        <a:t> C</a:t>
                      </a:r>
                      <a:r>
                        <a:rPr lang="en-GB" sz="1600" b="1" i="0" dirty="0" smtClean="0">
                          <a:solidFill>
                            <a:schemeClr val="tx1"/>
                          </a:solidFill>
                        </a:rPr>
                        <a:t>ommunities</a:t>
                      </a:r>
                      <a:r>
                        <a:rPr lang="en-GB" sz="1600" b="1" i="0" baseline="0" dirty="0" smtClean="0">
                          <a:solidFill>
                            <a:schemeClr val="tx1"/>
                          </a:solidFill>
                        </a:rPr>
                        <a:t> of Schools</a:t>
                      </a:r>
                    </a:p>
                    <a:p>
                      <a:pPr marL="285750" indent="-285750">
                        <a:buFont typeface="Arial" panose="020B0604020202020204" pitchFamily="34" charset="0"/>
                        <a:buChar char="•"/>
                      </a:pPr>
                      <a:r>
                        <a:rPr lang="en-GB" sz="1600" b="1" i="0" baseline="0" dirty="0" smtClean="0">
                          <a:solidFill>
                            <a:schemeClr val="tx1"/>
                          </a:solidFill>
                        </a:rPr>
                        <a:t>Co-ordinated services within Neighbourhood Structures</a:t>
                      </a:r>
                    </a:p>
                    <a:p>
                      <a:pPr marL="285750" indent="-285750">
                        <a:buFont typeface="Arial" panose="020B0604020202020204" pitchFamily="34" charset="0"/>
                        <a:buChar char="•"/>
                      </a:pPr>
                      <a:r>
                        <a:rPr lang="en-GB" sz="1600" b="1" i="0" baseline="0" dirty="0" smtClean="0">
                          <a:solidFill>
                            <a:schemeClr val="tx1"/>
                          </a:solidFill>
                        </a:rPr>
                        <a:t>Wrap-around out of school learning</a:t>
                      </a:r>
                    </a:p>
                  </a:txBody>
                  <a:tcPr>
                    <a:solidFill>
                      <a:schemeClr val="accent2">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41412400"/>
              </p:ext>
            </p:extLst>
          </p:nvPr>
        </p:nvGraphicFramePr>
        <p:xfrm>
          <a:off x="457200" y="4073359"/>
          <a:ext cx="8229600" cy="1046014"/>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046014">
                <a:tc>
                  <a:txBody>
                    <a:bodyPr/>
                    <a:lstStyle/>
                    <a:p>
                      <a:r>
                        <a:rPr lang="en-GB" b="0" dirty="0" smtClean="0">
                          <a:solidFill>
                            <a:schemeClr val="tx1"/>
                          </a:solidFill>
                        </a:rPr>
                        <a:t>Belonging</a:t>
                      </a:r>
                      <a:r>
                        <a:rPr lang="en-GB" b="0" baseline="0" dirty="0" smtClean="0">
                          <a:solidFill>
                            <a:schemeClr val="tx1"/>
                          </a:solidFill>
                        </a:rPr>
                        <a:t> and Mattering</a:t>
                      </a:r>
                      <a:endParaRPr lang="en-GB" b="0" dirty="0">
                        <a:solidFill>
                          <a:schemeClr val="tx1"/>
                        </a:solidFill>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Systematic</a:t>
                      </a:r>
                      <a:r>
                        <a:rPr lang="en-GB" sz="1600" b="1" i="0" baseline="0" dirty="0" smtClean="0">
                          <a:solidFill>
                            <a:schemeClr val="tx1"/>
                          </a:solidFill>
                        </a:rPr>
                        <a:t> use of c</a:t>
                      </a:r>
                      <a:r>
                        <a:rPr lang="en-GB" sz="1600" b="1" i="0" dirty="0" smtClean="0">
                          <a:solidFill>
                            <a:schemeClr val="tx1"/>
                          </a:solidFill>
                        </a:rPr>
                        <a:t>hildren</a:t>
                      </a:r>
                      <a:r>
                        <a:rPr lang="en-GB" sz="1600" b="1" i="0" baseline="0" dirty="0" smtClean="0">
                          <a:solidFill>
                            <a:schemeClr val="tx1"/>
                          </a:solidFill>
                        </a:rPr>
                        <a:t> and Young People’s Voice </a:t>
                      </a:r>
                    </a:p>
                    <a:p>
                      <a:pPr marL="285750" indent="-285750">
                        <a:buFont typeface="Arial" panose="020B0604020202020204" pitchFamily="34" charset="0"/>
                        <a:buChar char="•"/>
                      </a:pPr>
                      <a:r>
                        <a:rPr lang="en-GB" sz="1600" b="1" i="0" baseline="0" dirty="0" smtClean="0">
                          <a:solidFill>
                            <a:schemeClr val="tx1"/>
                          </a:solidFill>
                        </a:rPr>
                        <a:t>All children, including v</a:t>
                      </a:r>
                      <a:r>
                        <a:rPr lang="en-GB" sz="1600" b="1" i="0" dirty="0" smtClean="0">
                          <a:solidFill>
                            <a:schemeClr val="tx1"/>
                          </a:solidFill>
                        </a:rPr>
                        <a:t>ulnerable &amp; EHE, feeling they belong </a:t>
                      </a:r>
                    </a:p>
                    <a:p>
                      <a:pPr marL="285750" indent="-285750">
                        <a:buFont typeface="Arial" panose="020B0604020202020204" pitchFamily="34" charset="0"/>
                        <a:buChar char="•"/>
                      </a:pPr>
                      <a:r>
                        <a:rPr lang="en-GB" sz="1600" b="1" i="0" dirty="0" smtClean="0">
                          <a:solidFill>
                            <a:schemeClr val="tx1"/>
                          </a:solidFill>
                        </a:rPr>
                        <a:t>UNICEF Children’s</a:t>
                      </a:r>
                      <a:r>
                        <a:rPr lang="en-GB" sz="1600" b="1" i="0" baseline="0" dirty="0" smtClean="0">
                          <a:solidFill>
                            <a:schemeClr val="tx1"/>
                          </a:solidFill>
                        </a:rPr>
                        <a:t> embedded and practised</a:t>
                      </a:r>
                    </a:p>
                  </a:txBody>
                  <a:tcPr>
                    <a:solidFill>
                      <a:schemeClr val="accent2">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61975361"/>
              </p:ext>
            </p:extLst>
          </p:nvPr>
        </p:nvGraphicFramePr>
        <p:xfrm>
          <a:off x="457200" y="5127098"/>
          <a:ext cx="8229600" cy="1368151"/>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368151">
                <a:tc>
                  <a:txBody>
                    <a:bodyPr/>
                    <a:lstStyle/>
                    <a:p>
                      <a:r>
                        <a:rPr lang="en-GB" b="0" dirty="0" smtClean="0">
                          <a:solidFill>
                            <a:schemeClr val="tx1"/>
                          </a:solidFill>
                        </a:rPr>
                        <a:t>Skills and Employability</a:t>
                      </a:r>
                      <a:endParaRPr lang="en-GB" b="0" dirty="0">
                        <a:solidFill>
                          <a:schemeClr val="tx1"/>
                        </a:solidFill>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Skill</a:t>
                      </a:r>
                      <a:r>
                        <a:rPr lang="en-GB" sz="1600" b="1" i="0" baseline="0" dirty="0" smtClean="0">
                          <a:solidFill>
                            <a:schemeClr val="tx1"/>
                          </a:solidFill>
                        </a:rPr>
                        <a:t> progression through transition points</a:t>
                      </a:r>
                      <a:endParaRPr lang="en-GB" sz="1600" b="1" i="0" dirty="0" smtClean="0">
                        <a:solidFill>
                          <a:schemeClr val="tx1"/>
                        </a:solidFill>
                      </a:endParaRPr>
                    </a:p>
                    <a:p>
                      <a:pPr marL="285750" indent="-285750">
                        <a:buFont typeface="Arial" panose="020B0604020202020204" pitchFamily="34" charset="0"/>
                        <a:buChar char="•"/>
                      </a:pPr>
                      <a:r>
                        <a:rPr lang="en-GB" sz="1600" b="1" i="0" baseline="0" dirty="0" smtClean="0">
                          <a:solidFill>
                            <a:schemeClr val="tx1"/>
                          </a:solidFill>
                        </a:rPr>
                        <a:t>Increased access to Internships and apprenticeships</a:t>
                      </a:r>
                    </a:p>
                    <a:p>
                      <a:pPr marL="285750" indent="-285750">
                        <a:buFont typeface="Arial" panose="020B0604020202020204" pitchFamily="34" charset="0"/>
                        <a:buChar char="•"/>
                      </a:pPr>
                      <a:r>
                        <a:rPr lang="en-GB" sz="1600" b="1" i="0" baseline="0" dirty="0" smtClean="0">
                          <a:solidFill>
                            <a:schemeClr val="tx1"/>
                          </a:solidFill>
                        </a:rPr>
                        <a:t>High quality Vocational Pathways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0" baseline="0" dirty="0" smtClean="0">
                          <a:solidFill>
                            <a:schemeClr val="tx1"/>
                          </a:solidFill>
                        </a:rPr>
                        <a:t>Digital literacy and digital access for all </a:t>
                      </a:r>
                    </a:p>
                  </a:txBody>
                  <a:tcPr>
                    <a:solidFill>
                      <a:schemeClr val="accent2">
                        <a:lumMod val="40000"/>
                        <a:lumOff val="60000"/>
                      </a:schemeClr>
                    </a:solidFill>
                  </a:tcPr>
                </a:tc>
                <a:extLst>
                  <a:ext uri="{0D108BD9-81ED-4DB2-BD59-A6C34878D82A}">
                    <a16:rowId xmlns:a16="http://schemas.microsoft.com/office/drawing/2014/main" val="3403648530"/>
                  </a:ext>
                </a:extLst>
              </a:tr>
            </a:tbl>
          </a:graphicData>
        </a:graphic>
      </p:graphicFrame>
    </p:spTree>
    <p:extLst>
      <p:ext uri="{BB962C8B-B14F-4D97-AF65-F5344CB8AC3E}">
        <p14:creationId xmlns:p14="http://schemas.microsoft.com/office/powerpoint/2010/main" val="850541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&amp; Diversity of Provision</a:t>
            </a:r>
            <a:endParaRPr lang="en-GB" dirty="0"/>
          </a:p>
        </p:txBody>
      </p:sp>
      <p:sp>
        <p:nvSpPr>
          <p:cNvPr id="3" name="Text Placeholder 2"/>
          <p:cNvSpPr>
            <a:spLocks noGrp="1"/>
          </p:cNvSpPr>
          <p:nvPr>
            <p:ph type="body" sz="quarter" idx="10"/>
          </p:nvPr>
        </p:nvSpPr>
        <p:spPr>
          <a:xfrm>
            <a:off x="457200" y="1200151"/>
            <a:ext cx="8229600" cy="644674"/>
          </a:xfrm>
          <a:solidFill>
            <a:schemeClr val="accent3">
              <a:lumMod val="20000"/>
              <a:lumOff val="80000"/>
            </a:schemeClr>
          </a:solidFill>
          <a:ln>
            <a:solidFill>
              <a:schemeClr val="accent3">
                <a:lumMod val="75000"/>
              </a:schemeClr>
            </a:solidFill>
          </a:ln>
        </p:spPr>
        <p:txBody>
          <a:bodyPr/>
          <a:lstStyle/>
          <a:p>
            <a:r>
              <a:rPr lang="en-GB" dirty="0" smtClean="0"/>
              <a:t>What do we wish to achieve by 2027?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63541409"/>
              </p:ext>
            </p:extLst>
          </p:nvPr>
        </p:nvGraphicFramePr>
        <p:xfrm>
          <a:off x="457200" y="1958422"/>
          <a:ext cx="8229600" cy="966522"/>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966522">
                <a:tc>
                  <a:txBody>
                    <a:bodyPr/>
                    <a:lstStyle/>
                    <a:p>
                      <a:r>
                        <a:rPr lang="en-GB" b="0" dirty="0" smtClean="0">
                          <a:solidFill>
                            <a:schemeClr val="tx1"/>
                          </a:solidFill>
                        </a:rPr>
                        <a:t>Inclusion and Support at the right place and the right time </a:t>
                      </a:r>
                      <a:endParaRPr lang="en-GB" b="0" dirty="0">
                        <a:solidFill>
                          <a:schemeClr val="tx1"/>
                        </a:solidFill>
                      </a:endParaRPr>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Ordinarily Available Inclusive Practice</a:t>
                      </a:r>
                      <a:r>
                        <a:rPr lang="en-GB" sz="1600" b="1" i="0" baseline="0" dirty="0" smtClean="0">
                          <a:solidFill>
                            <a:schemeClr val="tx1"/>
                          </a:solidFill>
                        </a:rPr>
                        <a:t> &amp; </a:t>
                      </a:r>
                      <a:r>
                        <a:rPr lang="en-GB" sz="1600" b="1" i="0" dirty="0" smtClean="0">
                          <a:solidFill>
                            <a:schemeClr val="tx1"/>
                          </a:solidFill>
                        </a:rPr>
                        <a:t>graduated response</a:t>
                      </a:r>
                      <a:endParaRPr lang="en-GB" sz="1600" b="1" i="0" baseline="0" dirty="0" smtClean="0">
                        <a:solidFill>
                          <a:schemeClr val="tx1"/>
                        </a:solidFill>
                      </a:endParaRPr>
                    </a:p>
                    <a:p>
                      <a:pPr marL="285750" indent="-285750">
                        <a:buFont typeface="Arial" panose="020B0604020202020204" pitchFamily="34" charset="0"/>
                        <a:buChar char="•"/>
                      </a:pPr>
                      <a:r>
                        <a:rPr lang="en-GB" sz="1600" b="1" i="0" baseline="0" dirty="0" smtClean="0">
                          <a:solidFill>
                            <a:schemeClr val="tx1"/>
                          </a:solidFill>
                        </a:rPr>
                        <a:t>Transparent data and funding arrangements  </a:t>
                      </a:r>
                    </a:p>
                    <a:p>
                      <a:pPr marL="285750" indent="-285750">
                        <a:buFont typeface="Arial" panose="020B0604020202020204" pitchFamily="34" charset="0"/>
                        <a:buChar char="•"/>
                      </a:pPr>
                      <a:r>
                        <a:rPr lang="en-GB" sz="1600" b="1" i="0" baseline="0" dirty="0" smtClean="0">
                          <a:solidFill>
                            <a:schemeClr val="tx1"/>
                          </a:solidFill>
                        </a:rPr>
                        <a:t>Highly skilled workforce &amp; resident school based specialists</a:t>
                      </a:r>
                      <a:endParaRPr lang="en-GB" sz="1600" b="1" i="0" dirty="0" smtClean="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61715882"/>
              </p:ext>
            </p:extLst>
          </p:nvPr>
        </p:nvGraphicFramePr>
        <p:xfrm>
          <a:off x="456561" y="2938263"/>
          <a:ext cx="8229600" cy="128016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952605">
                <a:tc>
                  <a:txBody>
                    <a:bodyPr/>
                    <a:lstStyle/>
                    <a:p>
                      <a:r>
                        <a:rPr lang="en-GB" b="0" dirty="0" smtClean="0">
                          <a:solidFill>
                            <a:schemeClr val="tx1"/>
                          </a:solidFill>
                        </a:rPr>
                        <a:t>Alternative</a:t>
                      </a:r>
                      <a:r>
                        <a:rPr lang="en-GB" b="0" baseline="0" dirty="0" smtClean="0">
                          <a:solidFill>
                            <a:schemeClr val="tx1"/>
                          </a:solidFill>
                        </a:rPr>
                        <a:t> and Diverse Provision </a:t>
                      </a:r>
                      <a:endParaRPr lang="en-GB" b="0" dirty="0">
                        <a:solidFill>
                          <a:schemeClr val="tx1"/>
                        </a:solidFill>
                      </a:endParaRPr>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A</a:t>
                      </a:r>
                      <a:r>
                        <a:rPr lang="en-GB" sz="1600" b="1" i="0" baseline="0" dirty="0" smtClean="0">
                          <a:solidFill>
                            <a:schemeClr val="tx1"/>
                          </a:solidFill>
                        </a:rPr>
                        <a:t> Three Tiered Approach </a:t>
                      </a:r>
                    </a:p>
                    <a:p>
                      <a:pPr marL="285750" indent="-285750">
                        <a:buFont typeface="Arial" panose="020B0604020202020204" pitchFamily="34" charset="0"/>
                        <a:buChar char="•"/>
                      </a:pPr>
                      <a:r>
                        <a:rPr lang="en-GB" sz="1600" b="1" i="0" baseline="0" dirty="0" smtClean="0">
                          <a:solidFill>
                            <a:schemeClr val="tx1"/>
                          </a:solidFill>
                        </a:rPr>
                        <a:t>Multidisciplinary Taskforce and school based expert practitioners</a:t>
                      </a:r>
                    </a:p>
                    <a:p>
                      <a:pPr marL="285750" indent="-285750">
                        <a:buFont typeface="Arial" panose="020B0604020202020204" pitchFamily="34" charset="0"/>
                        <a:buChar char="•"/>
                      </a:pPr>
                      <a:r>
                        <a:rPr lang="en-GB" sz="1600" b="1" i="0" baseline="0" dirty="0" smtClean="0">
                          <a:solidFill>
                            <a:schemeClr val="tx1"/>
                          </a:solidFill>
                        </a:rPr>
                        <a:t>Zero exclusion of SEND due to reduced unmet need</a:t>
                      </a:r>
                    </a:p>
                    <a:p>
                      <a:pPr marL="0" indent="0">
                        <a:buFont typeface="Arial" panose="020B0604020202020204" pitchFamily="34" charset="0"/>
                        <a:buNone/>
                      </a:pPr>
                      <a:endParaRPr lang="en-GB" sz="1400" b="0" i="0" dirty="0">
                        <a:solidFill>
                          <a:schemeClr val="accent3">
                            <a:lumMod val="50000"/>
                          </a:schemeClr>
                        </a:solidFill>
                      </a:endParaRPr>
                    </a:p>
                  </a:txBody>
                  <a:tcPr>
                    <a:solidFill>
                      <a:schemeClr val="accent3">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38141165"/>
              </p:ext>
            </p:extLst>
          </p:nvPr>
        </p:nvGraphicFramePr>
        <p:xfrm>
          <a:off x="457563" y="4243253"/>
          <a:ext cx="8229600" cy="106680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390458">
                <a:tc>
                  <a:txBody>
                    <a:bodyPr/>
                    <a:lstStyle/>
                    <a:p>
                      <a:r>
                        <a:rPr lang="en-GB" b="0" dirty="0" smtClean="0">
                          <a:solidFill>
                            <a:schemeClr val="tx1"/>
                          </a:solidFill>
                        </a:rPr>
                        <a:t>SEMH</a:t>
                      </a:r>
                      <a:r>
                        <a:rPr lang="en-GB" b="0" baseline="0" dirty="0" smtClean="0">
                          <a:solidFill>
                            <a:schemeClr val="tx1"/>
                          </a:solidFill>
                        </a:rPr>
                        <a:t> Pathway</a:t>
                      </a:r>
                      <a:endParaRPr lang="en-GB" b="0" dirty="0">
                        <a:solidFill>
                          <a:schemeClr val="tx1"/>
                        </a:solidFill>
                      </a:endParaRPr>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Co-ordinated</a:t>
                      </a:r>
                      <a:r>
                        <a:rPr lang="en-GB" sz="1600" b="1" i="0" baseline="0" dirty="0" smtClean="0">
                          <a:solidFill>
                            <a:schemeClr val="tx1"/>
                          </a:solidFill>
                        </a:rPr>
                        <a:t> pathway from mainstream to complex need</a:t>
                      </a:r>
                    </a:p>
                    <a:p>
                      <a:pPr marL="285750" indent="-285750">
                        <a:buFont typeface="Arial" panose="020B0604020202020204" pitchFamily="34" charset="0"/>
                        <a:buChar char="•"/>
                      </a:pPr>
                      <a:r>
                        <a:rPr lang="en-GB" sz="1600" b="1" i="0" baseline="0" dirty="0" smtClean="0">
                          <a:solidFill>
                            <a:schemeClr val="tx1"/>
                          </a:solidFill>
                        </a:rPr>
                        <a:t>Therapeutic thinking</a:t>
                      </a:r>
                    </a:p>
                    <a:p>
                      <a:pPr marL="285750" indent="-285750">
                        <a:buFont typeface="Arial" panose="020B0604020202020204" pitchFamily="34" charset="0"/>
                        <a:buChar char="•"/>
                      </a:pPr>
                      <a:r>
                        <a:rPr lang="en-GB" sz="1600" b="1" i="0" baseline="0" dirty="0" smtClean="0">
                          <a:solidFill>
                            <a:schemeClr val="tx1"/>
                          </a:solidFill>
                        </a:rPr>
                        <a:t>Outreach and co-ordinated SEMH provisions and expertise </a:t>
                      </a:r>
                    </a:p>
                    <a:p>
                      <a:pPr marL="285750" indent="-285750">
                        <a:buFont typeface="Arial" panose="020B0604020202020204" pitchFamily="34" charset="0"/>
                        <a:buChar char="•"/>
                      </a:pPr>
                      <a:r>
                        <a:rPr lang="en-GB" sz="1600" b="1" i="0" baseline="0" dirty="0" smtClean="0">
                          <a:solidFill>
                            <a:schemeClr val="tx1"/>
                          </a:solidFill>
                        </a:rPr>
                        <a:t>New special schools and resourced provisions</a:t>
                      </a:r>
                    </a:p>
                  </a:txBody>
                  <a:tcPr>
                    <a:solidFill>
                      <a:schemeClr val="accent3">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72943916"/>
              </p:ext>
            </p:extLst>
          </p:nvPr>
        </p:nvGraphicFramePr>
        <p:xfrm>
          <a:off x="456561" y="5345879"/>
          <a:ext cx="8229600" cy="103632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390458">
                <a:tc>
                  <a:txBody>
                    <a:bodyPr/>
                    <a:lstStyle/>
                    <a:p>
                      <a:r>
                        <a:rPr lang="en-GB" b="0" dirty="0" smtClean="0">
                          <a:solidFill>
                            <a:schemeClr val="tx1"/>
                          </a:solidFill>
                        </a:rPr>
                        <a:t>Pathways</a:t>
                      </a:r>
                      <a:r>
                        <a:rPr lang="en-GB" b="0" baseline="0" dirty="0" smtClean="0">
                          <a:solidFill>
                            <a:schemeClr val="tx1"/>
                          </a:solidFill>
                        </a:rPr>
                        <a:t> to Adulthood</a:t>
                      </a:r>
                      <a:endParaRPr lang="en-GB" b="0" dirty="0">
                        <a:solidFill>
                          <a:schemeClr val="tx1"/>
                        </a:solidFill>
                      </a:endParaRPr>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Post 16 SEND</a:t>
                      </a:r>
                      <a:r>
                        <a:rPr lang="en-GB" sz="1600" b="1" i="0" baseline="0" dirty="0" smtClean="0">
                          <a:solidFill>
                            <a:schemeClr val="tx1"/>
                          </a:solidFill>
                        </a:rPr>
                        <a:t> Provision Strategy</a:t>
                      </a:r>
                    </a:p>
                    <a:p>
                      <a:pPr marL="285750" indent="-285750">
                        <a:buFont typeface="Arial" panose="020B0604020202020204" pitchFamily="34" charset="0"/>
                        <a:buChar char="•"/>
                      </a:pPr>
                      <a:r>
                        <a:rPr lang="en-GB" sz="1600" b="1" i="0" baseline="0" dirty="0" smtClean="0">
                          <a:solidFill>
                            <a:schemeClr val="tx1"/>
                          </a:solidFill>
                        </a:rPr>
                        <a:t>College offer and pathways to independence in adulthood</a:t>
                      </a:r>
                    </a:p>
                    <a:p>
                      <a:pPr marL="285750" indent="-285750">
                        <a:buFont typeface="Arial" panose="020B0604020202020204" pitchFamily="34" charset="0"/>
                        <a:buChar char="•"/>
                      </a:pPr>
                      <a:r>
                        <a:rPr lang="en-GB" sz="1600" b="1" i="0" baseline="0" dirty="0" smtClean="0">
                          <a:solidFill>
                            <a:schemeClr val="tx1"/>
                          </a:solidFill>
                        </a:rPr>
                        <a:t>Supported internships and apprenticeships</a:t>
                      </a:r>
                    </a:p>
                    <a:p>
                      <a:endParaRPr lang="en-GB" sz="1400" i="1" baseline="0" dirty="0" smtClean="0">
                        <a:solidFill>
                          <a:schemeClr val="accent3">
                            <a:lumMod val="50000"/>
                          </a:schemeClr>
                        </a:solidFill>
                      </a:endParaRPr>
                    </a:p>
                  </a:txBody>
                  <a:tcPr>
                    <a:solidFill>
                      <a:schemeClr val="accent3">
                        <a:lumMod val="40000"/>
                        <a:lumOff val="60000"/>
                      </a:schemeClr>
                    </a:solidFill>
                  </a:tcPr>
                </a:tc>
                <a:extLst>
                  <a:ext uri="{0D108BD9-81ED-4DB2-BD59-A6C34878D82A}">
                    <a16:rowId xmlns:a16="http://schemas.microsoft.com/office/drawing/2014/main" val="3403648530"/>
                  </a:ext>
                </a:extLst>
              </a:tr>
            </a:tbl>
          </a:graphicData>
        </a:graphic>
      </p:graphicFrame>
    </p:spTree>
    <p:extLst>
      <p:ext uri="{BB962C8B-B14F-4D97-AF65-F5344CB8AC3E}">
        <p14:creationId xmlns:p14="http://schemas.microsoft.com/office/powerpoint/2010/main" val="2902581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ext Placeholder 2"/>
          <p:cNvSpPr txBox="1">
            <a:spLocks/>
          </p:cNvSpPr>
          <p:nvPr/>
        </p:nvSpPr>
        <p:spPr>
          <a:xfrm>
            <a:off x="457200" y="1200151"/>
            <a:ext cx="8229600" cy="644674"/>
          </a:xfrm>
          <a:prstGeom prst="rect">
            <a:avLst/>
          </a:prstGeom>
          <a:solidFill>
            <a:schemeClr val="tx2">
              <a:lumMod val="20000"/>
              <a:lumOff val="80000"/>
            </a:schemeClr>
          </a:solidFill>
          <a:ln>
            <a:solidFill>
              <a:schemeClr val="accent3">
                <a:lumMod val="75000"/>
              </a:schemeClr>
            </a:solidFill>
          </a:ln>
        </p:spPr>
        <p:txBody>
          <a:bodyPr vert="horz"/>
          <a:lstStyle>
            <a:lvl1pPr marL="0" indent="0" algn="l" defTabSz="457200" rtl="0" eaLnBrk="1" fontAlgn="base" hangingPunct="1">
              <a:spcBef>
                <a:spcPct val="20000"/>
              </a:spcBef>
              <a:spcAft>
                <a:spcPct val="0"/>
              </a:spcAft>
              <a:buFont typeface="Arial" pitchFamily="34" charset="0"/>
              <a:buNone/>
              <a:defRPr sz="2000" kern="1200" baseline="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What do we wish to achieve by 2027?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169029458"/>
              </p:ext>
            </p:extLst>
          </p:nvPr>
        </p:nvGraphicFramePr>
        <p:xfrm>
          <a:off x="457200" y="1958422"/>
          <a:ext cx="8229600" cy="106680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966522">
                <a:tc>
                  <a:txBody>
                    <a:bodyPr/>
                    <a:lstStyle/>
                    <a:p>
                      <a:r>
                        <a:rPr lang="en-GB" b="0" dirty="0" smtClean="0">
                          <a:solidFill>
                            <a:schemeClr val="tx1"/>
                          </a:solidFill>
                        </a:rPr>
                        <a:t>Mental</a:t>
                      </a:r>
                      <a:r>
                        <a:rPr lang="en-GB" b="0" baseline="0" dirty="0" smtClean="0">
                          <a:solidFill>
                            <a:schemeClr val="tx1"/>
                          </a:solidFill>
                        </a:rPr>
                        <a:t> and emotional health</a:t>
                      </a:r>
                      <a:endParaRPr lang="en-GB" b="0" dirty="0">
                        <a:solidFill>
                          <a:schemeClr val="tx1"/>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Town wide mental</a:t>
                      </a:r>
                      <a:r>
                        <a:rPr lang="en-GB" sz="1600" b="1" i="0" baseline="0" dirty="0" smtClean="0">
                          <a:solidFill>
                            <a:schemeClr val="tx1"/>
                          </a:solidFill>
                        </a:rPr>
                        <a:t> health and wellbeing support at universal and targeted levels </a:t>
                      </a:r>
                    </a:p>
                    <a:p>
                      <a:pPr marL="285750" indent="-285750">
                        <a:buFont typeface="Arial" panose="020B0604020202020204" pitchFamily="34" charset="0"/>
                        <a:buChar char="•"/>
                      </a:pPr>
                      <a:r>
                        <a:rPr lang="en-GB" sz="1600" b="1" i="0" baseline="0" dirty="0" smtClean="0">
                          <a:solidFill>
                            <a:schemeClr val="tx1"/>
                          </a:solidFill>
                        </a:rPr>
                        <a:t>Staff and Headteacher wellbeing and resilience</a:t>
                      </a:r>
                    </a:p>
                    <a:p>
                      <a:pPr marL="285750" indent="-285750">
                        <a:buFont typeface="Arial" panose="020B0604020202020204" pitchFamily="34" charset="0"/>
                        <a:buChar char="•"/>
                      </a:pPr>
                      <a:r>
                        <a:rPr lang="en-GB" sz="1600" b="1" i="0" baseline="0" dirty="0" smtClean="0">
                          <a:solidFill>
                            <a:schemeClr val="tx1"/>
                          </a:solidFill>
                        </a:rPr>
                        <a:t>Mental health practitioner and expert responder capacity</a:t>
                      </a:r>
                    </a:p>
                  </a:txBody>
                  <a:tcPr>
                    <a:solidFill>
                      <a:schemeClr val="accent1">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8099993"/>
              </p:ext>
            </p:extLst>
          </p:nvPr>
        </p:nvGraphicFramePr>
        <p:xfrm>
          <a:off x="457200" y="3019620"/>
          <a:ext cx="8229600" cy="952605"/>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952605">
                <a:tc>
                  <a:txBody>
                    <a:bodyPr/>
                    <a:lstStyle/>
                    <a:p>
                      <a:r>
                        <a:rPr lang="en-GB" b="0" dirty="0" smtClean="0">
                          <a:solidFill>
                            <a:schemeClr val="tx1"/>
                          </a:solidFill>
                        </a:rPr>
                        <a:t>Safety and safe from exploitation</a:t>
                      </a:r>
                      <a:endParaRPr lang="en-GB" b="0" dirty="0">
                        <a:solidFill>
                          <a:schemeClr val="tx1"/>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Safe out of school spaces to</a:t>
                      </a:r>
                      <a:r>
                        <a:rPr lang="en-GB" sz="1600" b="1" i="0" baseline="0" dirty="0" smtClean="0">
                          <a:solidFill>
                            <a:schemeClr val="tx1"/>
                          </a:solidFill>
                        </a:rPr>
                        <a:t> enhance learning &amp; sport</a:t>
                      </a:r>
                      <a:endParaRPr lang="en-GB" sz="1600" b="1" i="0" dirty="0" smtClean="0">
                        <a:solidFill>
                          <a:schemeClr val="tx1"/>
                        </a:solidFill>
                      </a:endParaRPr>
                    </a:p>
                    <a:p>
                      <a:pPr marL="285750" indent="-285750">
                        <a:buFont typeface="Arial" panose="020B0604020202020204" pitchFamily="34" charset="0"/>
                        <a:buChar char="•"/>
                      </a:pPr>
                      <a:r>
                        <a:rPr lang="en-GB" sz="1600" b="1" i="0" baseline="0" dirty="0" smtClean="0">
                          <a:solidFill>
                            <a:schemeClr val="tx1"/>
                          </a:solidFill>
                        </a:rPr>
                        <a:t>Research based risk analysis and process for early intervention in reducing youth violence and knife crime</a:t>
                      </a:r>
                    </a:p>
                  </a:txBody>
                  <a:tcPr>
                    <a:solidFill>
                      <a:schemeClr val="accent1">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1782383"/>
              </p:ext>
            </p:extLst>
          </p:nvPr>
        </p:nvGraphicFramePr>
        <p:xfrm>
          <a:off x="456561" y="4012399"/>
          <a:ext cx="8229600" cy="1206738"/>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1206738">
                <a:tc>
                  <a:txBody>
                    <a:bodyPr/>
                    <a:lstStyle/>
                    <a:p>
                      <a:r>
                        <a:rPr lang="en-GB" b="0" dirty="0" smtClean="0">
                          <a:solidFill>
                            <a:schemeClr val="tx1"/>
                          </a:solidFill>
                        </a:rPr>
                        <a:t>Resilience </a:t>
                      </a:r>
                      <a:endParaRPr lang="en-GB" b="0" dirty="0">
                        <a:solidFill>
                          <a:schemeClr val="tx1"/>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Student confidence</a:t>
                      </a:r>
                      <a:r>
                        <a:rPr lang="en-GB" sz="1600" b="1" i="0" baseline="0" dirty="0" smtClean="0">
                          <a:solidFill>
                            <a:schemeClr val="tx1"/>
                          </a:solidFill>
                        </a:rPr>
                        <a:t>, coping &amp; managing strategies</a:t>
                      </a:r>
                    </a:p>
                    <a:p>
                      <a:pPr marL="285750" indent="-285750">
                        <a:buFont typeface="Arial" panose="020B0604020202020204" pitchFamily="34" charset="0"/>
                        <a:buChar char="•"/>
                      </a:pPr>
                      <a:r>
                        <a:rPr lang="en-GB" sz="1600" b="1" i="0" baseline="0" dirty="0" smtClean="0">
                          <a:solidFill>
                            <a:schemeClr val="tx1"/>
                          </a:solidFill>
                        </a:rPr>
                        <a:t>Whole school curricular approach to MH &amp; Resilience</a:t>
                      </a:r>
                    </a:p>
                    <a:p>
                      <a:pPr marL="285750" indent="-285750">
                        <a:buFont typeface="Arial" panose="020B0604020202020204" pitchFamily="34" charset="0"/>
                        <a:buChar char="•"/>
                      </a:pPr>
                      <a:r>
                        <a:rPr lang="en-GB" sz="1600" b="1" i="0" baseline="0" dirty="0" smtClean="0">
                          <a:solidFill>
                            <a:schemeClr val="tx1"/>
                          </a:solidFill>
                        </a:rPr>
                        <a:t>Developing Peer Mentors and Counsellors</a:t>
                      </a:r>
                    </a:p>
                    <a:p>
                      <a:pPr marL="0" indent="0">
                        <a:buFont typeface="Arial" panose="020B0604020202020204" pitchFamily="34" charset="0"/>
                        <a:buNone/>
                      </a:pPr>
                      <a:endParaRPr lang="en-GB" sz="1400" b="0" i="0" dirty="0" smtClean="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40364853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1670695"/>
              </p:ext>
            </p:extLst>
          </p:nvPr>
        </p:nvGraphicFramePr>
        <p:xfrm>
          <a:off x="456561" y="5332733"/>
          <a:ext cx="8229600" cy="103632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986198230"/>
                    </a:ext>
                  </a:extLst>
                </a:gridCol>
                <a:gridCol w="5554960">
                  <a:extLst>
                    <a:ext uri="{9D8B030D-6E8A-4147-A177-3AD203B41FA5}">
                      <a16:colId xmlns:a16="http://schemas.microsoft.com/office/drawing/2014/main" val="3963557523"/>
                    </a:ext>
                  </a:extLst>
                </a:gridCol>
              </a:tblGrid>
              <a:tr h="390458">
                <a:tc>
                  <a:txBody>
                    <a:bodyPr/>
                    <a:lstStyle/>
                    <a:p>
                      <a:r>
                        <a:rPr lang="en-GB" b="0" dirty="0" smtClean="0">
                          <a:solidFill>
                            <a:schemeClr val="tx1"/>
                          </a:solidFill>
                        </a:rPr>
                        <a:t>Tackling</a:t>
                      </a:r>
                      <a:r>
                        <a:rPr lang="en-GB" b="0" baseline="0" dirty="0" smtClean="0">
                          <a:solidFill>
                            <a:schemeClr val="tx1"/>
                          </a:solidFill>
                        </a:rPr>
                        <a:t> poverty </a:t>
                      </a:r>
                      <a:endParaRPr lang="en-GB" b="0" dirty="0">
                        <a:solidFill>
                          <a:schemeClr val="tx1"/>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sz="1600" b="1" i="0" dirty="0" smtClean="0">
                          <a:solidFill>
                            <a:schemeClr val="tx1"/>
                          </a:solidFill>
                        </a:rPr>
                        <a:t>Food poverty action and wrap around care</a:t>
                      </a:r>
                    </a:p>
                    <a:p>
                      <a:pPr marL="285750" indent="-285750">
                        <a:buFont typeface="Arial" panose="020B0604020202020204" pitchFamily="34" charset="0"/>
                        <a:buChar char="•"/>
                      </a:pPr>
                      <a:r>
                        <a:rPr lang="en-GB" sz="1600" b="1" i="0" baseline="0" dirty="0" smtClean="0">
                          <a:solidFill>
                            <a:schemeClr val="tx1"/>
                          </a:solidFill>
                        </a:rPr>
                        <a:t>Reducing financial pressures on the disadvantaged</a:t>
                      </a:r>
                    </a:p>
                    <a:p>
                      <a:pPr marL="285750" indent="-285750">
                        <a:buFont typeface="Arial" panose="020B0604020202020204" pitchFamily="34" charset="0"/>
                        <a:buChar char="•"/>
                      </a:pPr>
                      <a:endParaRPr lang="en-GB" sz="1600" b="1" i="0" baseline="0" dirty="0" smtClean="0">
                        <a:solidFill>
                          <a:schemeClr val="tx1"/>
                        </a:solidFill>
                      </a:endParaRPr>
                    </a:p>
                    <a:p>
                      <a:pPr marL="285750" indent="-285750">
                        <a:buFont typeface="Arial" panose="020B0604020202020204" pitchFamily="34" charset="0"/>
                        <a:buChar char="•"/>
                      </a:pPr>
                      <a:endParaRPr lang="en-GB" sz="1400" i="1" baseline="0" dirty="0" smtClean="0">
                        <a:solidFill>
                          <a:schemeClr val="accent3">
                            <a:lumMod val="50000"/>
                          </a:schemeClr>
                        </a:solidFill>
                      </a:endParaRPr>
                    </a:p>
                  </a:txBody>
                  <a:tcPr>
                    <a:solidFill>
                      <a:schemeClr val="accent1">
                        <a:lumMod val="40000"/>
                        <a:lumOff val="60000"/>
                      </a:schemeClr>
                    </a:solidFill>
                  </a:tcPr>
                </a:tc>
                <a:extLst>
                  <a:ext uri="{0D108BD9-81ED-4DB2-BD59-A6C34878D82A}">
                    <a16:rowId xmlns:a16="http://schemas.microsoft.com/office/drawing/2014/main" val="3403648530"/>
                  </a:ext>
                </a:extLst>
              </a:tr>
            </a:tbl>
          </a:graphicData>
        </a:graphic>
      </p:graphicFrame>
      <p:sp>
        <p:nvSpPr>
          <p:cNvPr id="9" name="Title 1"/>
          <p:cNvSpPr>
            <a:spLocks noGrp="1"/>
          </p:cNvSpPr>
          <p:nvPr>
            <p:ph type="title"/>
          </p:nvPr>
        </p:nvSpPr>
        <p:spPr>
          <a:xfrm>
            <a:off x="457200" y="458081"/>
            <a:ext cx="8229600" cy="628473"/>
          </a:xfrm>
        </p:spPr>
        <p:txBody>
          <a:bodyPr/>
          <a:lstStyle/>
          <a:p>
            <a:r>
              <a:rPr lang="en-GB" dirty="0" smtClean="0"/>
              <a:t>Mental Health and Wellbeing</a:t>
            </a:r>
            <a:endParaRPr lang="en-GB" dirty="0"/>
          </a:p>
        </p:txBody>
      </p:sp>
    </p:spTree>
    <p:extLst>
      <p:ext uri="{BB962C8B-B14F-4D97-AF65-F5344CB8AC3E}">
        <p14:creationId xmlns:p14="http://schemas.microsoft.com/office/powerpoint/2010/main" val="4026000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randing template New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Luton Document" ma:contentTypeID="0x010100A80F09D7A99646DFB40C5BFB28FD101A00FEC74E647D7B5141960CA5F4B4356601" ma:contentTypeVersion="0" ma:contentTypeDescription="" ma:contentTypeScope="" ma:versionID="44aabf4efb41be317c723215c0b1dd44">
  <xsd:schema xmlns:xsd="http://www.w3.org/2001/XMLSchema" xmlns:p="http://schemas.microsoft.com/office/2006/metadata/properties" xmlns:ns1="http://schemas.microsoft.com/sharepoint/v3" xmlns:ns2="D5901FB2-8AEB-4152-8B15-E3F6309AFA32" xmlns:ns3="2ee083a5-52b4-47e4-8499-cb5e11c3272a" targetNamespace="http://schemas.microsoft.com/office/2006/metadata/properties" ma:root="true" ma:fieldsID="6c70b2196689c6dbadbb1c40ab77dc01" ns1:_="" ns2:_="" ns3:_="">
    <xsd:import namespace="http://schemas.microsoft.com/sharepoint/v3"/>
    <xsd:import namespace="D5901FB2-8AEB-4152-8B15-E3F6309AFA32"/>
    <xsd:import namespace="2ee083a5-52b4-47e4-8499-cb5e11c3272a"/>
    <xsd:element name="properties">
      <xsd:complexType>
        <xsd:sequence>
          <xsd:element name="documentManagement">
            <xsd:complexType>
              <xsd:all>
                <xsd:element ref="ns2:BusinessFunction" minOccurs="0"/>
                <xsd:element ref="ns2:Directorate" minOccurs="0"/>
                <xsd:element ref="ns3:DocumentType" minOccurs="0"/>
                <xsd:element ref="ns1:Expiry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xpiryDate" ma:index="11" nillable="true" ma:displayName="Expiry Date" ma:format="DateOnly" ma:internalName="ExpiryDate">
      <xsd:simpleType>
        <xsd:restriction base="dms:DateTime"/>
      </xsd:simpleType>
    </xsd:element>
  </xsd:schema>
  <xsd:schema xmlns:xsd="http://www.w3.org/2001/XMLSchema" xmlns:dms="http://schemas.microsoft.com/office/2006/documentManagement/types" targetNamespace="D5901FB2-8AEB-4152-8B15-E3F6309AFA32" elementFormDefault="qualified">
    <xsd:import namespace="http://schemas.microsoft.com/office/2006/documentManagement/types"/>
    <xsd:element name="BusinessFunction" ma:index="8" nillable="true" ma:displayName="Business Function" ma:internalName="BusinessFunction">
      <xsd:complexType>
        <xsd:complexContent>
          <xsd:extension base="dms:MultiChoice">
            <xsd:sequence>
              <xsd:element name="Value" maxOccurs="unbounded" minOccurs="0" nillable="true">
                <xsd:simpleType>
                  <xsd:restriction base="dms:Choice">
                    <xsd:enumeration value="- All -"/>
                    <xsd:enumeration value="HR"/>
                    <xsd:enumeration value="IT"/>
                    <xsd:enumeration value="Communications"/>
                    <xsd:enumeration value="Web Services"/>
                    <xsd:enumeration value="Consultation"/>
                    <xsd:enumeration value="Finance"/>
                    <xsd:enumeration value="Training"/>
                    <xsd:enumeration value="Legal"/>
                    <xsd:enumeration value="Customer Service"/>
                    <xsd:enumeration value="Lean"/>
                    <xsd:enumeration value="Fixed Assets"/>
                    <xsd:enumeration value="Equalities"/>
                    <xsd:enumeration value="Social Care"/>
                    <xsd:enumeration value="Procurement"/>
                    <xsd:enumeration value="Performance"/>
                    <xsd:enumeration value="Health &amp; Safety"/>
                    <xsd:enumeration value="Union"/>
                  </xsd:restriction>
                </xsd:simpleType>
              </xsd:element>
            </xsd:sequence>
          </xsd:extension>
        </xsd:complexContent>
      </xsd:complexType>
    </xsd:element>
    <xsd:element name="Directorate" ma:index="9" nillable="true" ma:displayName="Directorate" ma:internalName="Directorate">
      <xsd:complexType>
        <xsd:complexContent>
          <xsd:extension base="dms:MultiChoice">
            <xsd:sequence>
              <xsd:element name="Value" maxOccurs="unbounded" minOccurs="0" nillable="true">
                <xsd:simpleType>
                  <xsd:restriction base="dms:Choice">
                    <xsd:enumeration value="- All Council -"/>
                    <xsd:enumeration value="Chief Executive"/>
                    <xsd:enumeration value="Customer &amp; Corporate Services"/>
                    <xsd:enumeration value="Environment &amp; Regeneration"/>
                    <xsd:enumeration value="Children &amp; Learning"/>
                    <xsd:enumeration value="Housing &amp; Community Living"/>
                    <xsd:enumeration value="Luton Culture"/>
                    <xsd:enumeration value="Active Luton"/>
                    <xsd:enumeration value="Public Health"/>
                  </xsd:restriction>
                </xsd:simpleType>
              </xsd:element>
            </xsd:sequence>
          </xsd:extension>
        </xsd:complexContent>
      </xsd:complexType>
    </xsd:element>
  </xsd:schema>
  <xsd:schema xmlns:xsd="http://www.w3.org/2001/XMLSchema" xmlns:dms="http://schemas.microsoft.com/office/2006/documentManagement/types" targetNamespace="2ee083a5-52b4-47e4-8499-cb5e11c3272a" elementFormDefault="qualified">
    <xsd:import namespace="http://schemas.microsoft.com/office/2006/documentManagement/types"/>
    <xsd:element name="DocumentType" ma:index="10" nillable="true" ma:displayName="Document Type" ma:description="" ma:hidden="true" ma:list="{7f9bb5a5-8c8b-45fb-ae39-a05d0fb0ea0b}" ma:internalName="DocumentType" ma:showField="Title" ma:web="2ee083a5-52b4-47e4-8499-cb5e11c3272a">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ocumentType xmlns="2ee083a5-52b4-47e4-8499-cb5e11c3272a" xsi:nil="true"/>
    <Directorate xmlns="D5901FB2-8AEB-4152-8B15-E3F6309AFA32"/>
    <ExpiryDate xmlns="http://schemas.microsoft.com/sharepoint/v3" xsi:nil="true"/>
    <BusinessFunction xmlns="D5901FB2-8AEB-4152-8B15-E3F6309AFA32">
      <Value>Communications</Value>
    </BusinessFunc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5DBEE-47C4-4C1C-BA09-45D9C5A13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901FB2-8AEB-4152-8B15-E3F6309AFA32"/>
    <ds:schemaRef ds:uri="2ee083a5-52b4-47e4-8499-cb5e11c3272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A6EB9CF-CD4C-4DF0-8A55-36E56AF9688B}">
  <ds:schemaRef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2ee083a5-52b4-47e4-8499-cb5e11c3272a"/>
    <ds:schemaRef ds:uri="http://schemas.microsoft.com/office/2006/documentManagement/types"/>
    <ds:schemaRef ds:uri="D5901FB2-8AEB-4152-8B15-E3F6309AFA32"/>
    <ds:schemaRef ds:uri="http://www.w3.org/XML/1998/namespace"/>
    <ds:schemaRef ds:uri="http://purl.org/dc/dcmitype/"/>
  </ds:schemaRefs>
</ds:datastoreItem>
</file>

<file path=customXml/itemProps3.xml><?xml version="1.0" encoding="utf-8"?>
<ds:datastoreItem xmlns:ds="http://schemas.openxmlformats.org/officeDocument/2006/customXml" ds:itemID="{0C2B0C7D-AD83-4CDF-AC36-1B7ED5A66A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branding template New (3)</Template>
  <TotalTime>20745</TotalTime>
  <Words>2826</Words>
  <Application>Microsoft Office PowerPoint</Application>
  <PresentationFormat>On-screen Show (4:3)</PresentationFormat>
  <Paragraphs>390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MS PGothic</vt:lpstr>
      <vt:lpstr>Arial</vt:lpstr>
      <vt:lpstr>Calibri</vt:lpstr>
      <vt:lpstr>Powerpoint branding template New (3)</vt:lpstr>
      <vt:lpstr>Resetting our Plan for Education and Learning </vt:lpstr>
      <vt:lpstr>‘Our town-wide vision for Luton 2040 is to be a healthy, fair and sustainable town where everyone can thrive and no-one has to live in poverty’  </vt:lpstr>
      <vt:lpstr>Four Key Themes</vt:lpstr>
      <vt:lpstr>PowerPoint Presentation</vt:lpstr>
      <vt:lpstr>How have we come to the key priorities in each theme?</vt:lpstr>
      <vt:lpstr>Key features </vt:lpstr>
      <vt:lpstr>Academic and Learning Provision</vt:lpstr>
      <vt:lpstr>SEND &amp; Diversity of Provision</vt:lpstr>
      <vt:lpstr>Mental Health and Wellbeing</vt:lpstr>
      <vt:lpstr>Confidence, Ambition and Pathways</vt:lpstr>
      <vt:lpstr>Timelines</vt:lpstr>
      <vt:lpstr>Strategy Timeline 2024-2027</vt:lpstr>
      <vt:lpstr>Consultation &amp; Communication Process</vt:lpstr>
      <vt:lpstr>Next Steps</vt:lpstr>
      <vt:lpstr>Questions</vt:lpstr>
    </vt:vector>
  </TitlesOfParts>
  <Company>LBC021618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Kearney</dc:creator>
  <cp:keywords>powerpoint, powerpoint branding, powerpoint template,</cp:keywords>
  <cp:lastModifiedBy>Wagstaff, Paul</cp:lastModifiedBy>
  <cp:revision>195</cp:revision>
  <cp:lastPrinted>2023-12-08T13:51:40Z</cp:lastPrinted>
  <dcterms:created xsi:type="dcterms:W3CDTF">2017-03-15T14:30:45Z</dcterms:created>
  <dcterms:modified xsi:type="dcterms:W3CDTF">2024-02-29T14:53:14Z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0x010100A80F09D7A99646DFB40C5BFB28FD101A00FEC74E647D7B5141960CA5F4B4356601</vt:lpwstr>
  </property>
</Properties>
</file>