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71" r:id="rId2"/>
    <p:sldId id="272" r:id="rId3"/>
    <p:sldId id="333" r:id="rId4"/>
    <p:sldId id="334" r:id="rId5"/>
    <p:sldId id="335" r:id="rId6"/>
    <p:sldId id="260" r:id="rId7"/>
    <p:sldId id="337" r:id="rId8"/>
    <p:sldId id="320" r:id="rId9"/>
    <p:sldId id="339" r:id="rId10"/>
    <p:sldId id="340" r:id="rId11"/>
    <p:sldId id="324" r:id="rId12"/>
    <p:sldId id="341" r:id="rId13"/>
    <p:sldId id="345" r:id="rId14"/>
    <p:sldId id="342" r:id="rId15"/>
    <p:sldId id="326" r:id="rId16"/>
    <p:sldId id="327" r:id="rId17"/>
    <p:sldId id="343" r:id="rId18"/>
    <p:sldId id="344" r:id="rId19"/>
    <p:sldId id="319" r:id="rId20"/>
    <p:sldId id="262" r:id="rId21"/>
    <p:sldId id="328" r:id="rId22"/>
    <p:sldId id="348" r:id="rId23"/>
    <p:sldId id="349" r:id="rId24"/>
    <p:sldId id="259" r:id="rId25"/>
    <p:sldId id="329" r:id="rId26"/>
    <p:sldId id="357" r:id="rId27"/>
    <p:sldId id="358" r:id="rId28"/>
    <p:sldId id="360" r:id="rId29"/>
    <p:sldId id="330" r:id="rId30"/>
    <p:sldId id="362" r:id="rId31"/>
    <p:sldId id="352" r:id="rId32"/>
    <p:sldId id="353" r:id="rId33"/>
    <p:sldId id="359" r:id="rId34"/>
    <p:sldId id="347" r:id="rId35"/>
    <p:sldId id="354" r:id="rId36"/>
    <p:sldId id="356" r:id="rId37"/>
    <p:sldId id="261" r:id="rId38"/>
    <p:sldId id="346" r:id="rId39"/>
    <p:sldId id="351" r:id="rId40"/>
    <p:sldId id="350" r:id="rId41"/>
    <p:sldId id="36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EEF"/>
    <a:srgbClr val="000000"/>
    <a:srgbClr val="3F3F3F"/>
    <a:srgbClr val="C21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40"/>
    <p:restoredTop sz="64005" autoAdjust="0"/>
  </p:normalViewPr>
  <p:slideViewPr>
    <p:cSldViewPr snapToGrid="0">
      <p:cViewPr varScale="1">
        <p:scale>
          <a:sx n="42" d="100"/>
          <a:sy n="42" d="100"/>
        </p:scale>
        <p:origin x="1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9B7A0-B14E-4D1A-824F-007D79205CC2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94444-1962-4B2B-BACE-9C0F9FC49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86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94444-1962-4B2B-BACE-9C0F9FC492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074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94444-1962-4B2B-BACE-9C0F9FC492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859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112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806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94444-1962-4B2B-BACE-9C0F9FC492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553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291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477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89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169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848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348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94444-1962-4B2B-BACE-9C0F9FC492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362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02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491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200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170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038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7630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534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032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789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49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94444-1962-4B2B-BACE-9C0F9FC49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5142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847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9031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1818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737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6156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891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50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94444-1962-4B2B-BACE-9C0F9FC492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884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434043"/>
              </a:solidFill>
              <a:latin typeface="FuturaPT-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94444-1962-4B2B-BACE-9C0F9FC492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209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4156-F9D3-486D-A5E7-E68DCFF6D41E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247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94444-1962-4B2B-BACE-9C0F9FC492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658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94444-1962-4B2B-BACE-9C0F9FC492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04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EE99-AA67-D2F2-655D-D5B1234E5B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73316"/>
            <a:ext cx="9144000" cy="2387600"/>
          </a:xfrm>
        </p:spPr>
        <p:txBody>
          <a:bodyPr anchor="b"/>
          <a:lstStyle>
            <a:lvl1pPr algn="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838DAD-D7A4-A0B2-02C0-B060BA204B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952991"/>
            <a:ext cx="9144000" cy="1655762"/>
          </a:xfrm>
        </p:spPr>
        <p:txBody>
          <a:bodyPr>
            <a:normAutofit/>
          </a:bodyPr>
          <a:lstStyle>
            <a:lvl1pPr marL="0" indent="0" algn="r">
              <a:buNone/>
              <a:defRPr sz="4800" b="0" i="0"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EE99-AA67-D2F2-655D-D5B1234E5B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2898"/>
            <a:ext cx="9144000" cy="2387600"/>
          </a:xfrm>
        </p:spPr>
        <p:txBody>
          <a:bodyPr anchor="b"/>
          <a:lstStyle>
            <a:lvl1pPr algn="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3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EE99-AA67-D2F2-655D-D5B1234E5B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2898"/>
            <a:ext cx="9144000" cy="2387600"/>
          </a:xfrm>
        </p:spPr>
        <p:txBody>
          <a:bodyPr anchor="b"/>
          <a:lstStyle>
            <a:lvl1pPr algn="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0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EE99-AA67-D2F2-655D-D5B1234E5B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2898"/>
            <a:ext cx="9144000" cy="2387600"/>
          </a:xfrm>
        </p:spPr>
        <p:txBody>
          <a:bodyPr anchor="b"/>
          <a:lstStyle>
            <a:lvl1pPr algn="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4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EE99-AA67-D2F2-655D-D5B1234E5B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2898"/>
            <a:ext cx="9144000" cy="2387600"/>
          </a:xfrm>
        </p:spPr>
        <p:txBody>
          <a:bodyPr anchor="b"/>
          <a:lstStyle>
            <a:lvl1pPr algn="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22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83187-C8BE-1C98-B3CE-BE0E662ED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3E519-8216-0638-CD15-162D1C14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B2A2B259-D1FC-A84A-8515-056275244744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E58BC8A-BCEB-4A90-25DD-FDF0A916A41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90638186"/>
              </p:ext>
            </p:extLst>
          </p:nvPr>
        </p:nvGraphicFramePr>
        <p:xfrm>
          <a:off x="838200" y="1690687"/>
          <a:ext cx="8075724" cy="3388656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887302">
                  <a:extLst>
                    <a:ext uri="{9D8B030D-6E8A-4147-A177-3AD203B41FA5}">
                      <a16:colId xmlns:a16="http://schemas.microsoft.com/office/drawing/2014/main" val="779223483"/>
                    </a:ext>
                  </a:extLst>
                </a:gridCol>
                <a:gridCol w="3144356">
                  <a:extLst>
                    <a:ext uri="{9D8B030D-6E8A-4147-A177-3AD203B41FA5}">
                      <a16:colId xmlns:a16="http://schemas.microsoft.com/office/drawing/2014/main" val="135696268"/>
                    </a:ext>
                  </a:extLst>
                </a:gridCol>
                <a:gridCol w="3044066">
                  <a:extLst>
                    <a:ext uri="{9D8B030D-6E8A-4147-A177-3AD203B41FA5}">
                      <a16:colId xmlns:a16="http://schemas.microsoft.com/office/drawing/2014/main" val="1528192551"/>
                    </a:ext>
                  </a:extLst>
                </a:gridCol>
              </a:tblGrid>
              <a:tr h="423582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1 Column 1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1 Column 2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1 Column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967633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2 Column 1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2 Column 2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2 Column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993319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3 Column 1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3 Column 2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3 Column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736687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4 Column 1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4 Column 2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4 Column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1298337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5 Column 1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5 Column 2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5 Column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733597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6 Column 1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6 Column 2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6 Column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334284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7 Column 1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7 Column 2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7 Column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938506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8 Column 1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8 Column 2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Row 8 Column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91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92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218935-6A27-0FFC-92E2-1D38E2650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1C08D4-33C7-6139-2CBD-D839797D9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5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218935-6A27-0FFC-92E2-1D38E2650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6156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1C08D4-33C7-6139-2CBD-D839797D9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781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AAC3CB7-C723-D6DE-4D28-B7554CED33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28595" y="1825625"/>
            <a:ext cx="27781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AE1659-A88E-B3F0-3251-B590C7334B2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917427" y="421578"/>
            <a:ext cx="3344442" cy="247500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“Pull Out</a:t>
            </a:r>
          </a:p>
          <a:p>
            <a:pPr lvl="0"/>
            <a:r>
              <a:rPr lang="en-GB" dirty="0"/>
              <a:t>Quote”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6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218935-6A27-0FFC-92E2-1D38E2650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6156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1C08D4-33C7-6139-2CBD-D839797D9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781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AAC3CB7-C723-D6DE-4D28-B7554CED33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28595" y="1825625"/>
            <a:ext cx="27781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AE1659-A88E-B3F0-3251-B590C7334B2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917427" y="421578"/>
            <a:ext cx="3344442" cy="247500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“Pull Out</a:t>
            </a:r>
          </a:p>
          <a:p>
            <a:pPr lvl="0"/>
            <a:r>
              <a:rPr lang="en-GB" dirty="0"/>
              <a:t>Quote”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11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87037E-C490-BF79-7B6F-369E4DCE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BD8B4-71D6-B357-8850-E7E23F70B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DDA6D-25E4-60FD-017F-2A65B7A93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145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B2A2B259-D1FC-A84A-8515-0562752447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9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62" r:id="rId6"/>
    <p:sldLayoutId id="2147483676" r:id="rId7"/>
    <p:sldLayoutId id="2147483677" r:id="rId8"/>
    <p:sldLayoutId id="214748367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29FE3-4546-2E40-4955-CA691C5C1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343" y="2473316"/>
            <a:ext cx="9862657" cy="2387600"/>
          </a:xfrm>
        </p:spPr>
        <p:txBody>
          <a:bodyPr/>
          <a:lstStyle/>
          <a:p>
            <a:r>
              <a:rPr lang="en-US" dirty="0"/>
              <a:t>LGA Corporate Peer Challenge</a:t>
            </a:r>
            <a:br>
              <a:rPr lang="en-US" dirty="0"/>
            </a:br>
            <a:r>
              <a:rPr lang="en-US" b="0" dirty="0"/>
              <a:t>Cllr Hazel Simmons MBE</a:t>
            </a:r>
          </a:p>
        </p:txBody>
      </p:sp>
    </p:spTree>
    <p:extLst>
      <p:ext uri="{BB962C8B-B14F-4D97-AF65-F5344CB8AC3E}">
        <p14:creationId xmlns:p14="http://schemas.microsoft.com/office/powerpoint/2010/main" val="2635417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D30C-34E3-56BD-7B1D-F9573C6F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Corporate Strengths and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55560-5ECB-AAD5-4BAA-B57BF0AEE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99104" cy="4351338"/>
          </a:xfrm>
        </p:spPr>
        <p:txBody>
          <a:bodyPr/>
          <a:lstStyle/>
          <a:p>
            <a:r>
              <a:rPr lang="en-GB" dirty="0">
                <a:latin typeface="+mj-lt"/>
              </a:rPr>
              <a:t>Our community, culture and heritage</a:t>
            </a:r>
          </a:p>
          <a:p>
            <a:r>
              <a:rPr lang="en-GB" dirty="0">
                <a:latin typeface="+mj-lt"/>
              </a:rPr>
              <a:t>Vision and leadership</a:t>
            </a:r>
          </a:p>
          <a:p>
            <a:r>
              <a:rPr lang="en-GB" dirty="0">
                <a:latin typeface="+mj-lt"/>
              </a:rPr>
              <a:t>Systems leadership</a:t>
            </a:r>
          </a:p>
          <a:p>
            <a:r>
              <a:rPr lang="en-GB" dirty="0">
                <a:latin typeface="+mj-lt"/>
              </a:rPr>
              <a:t>London Luton Airport</a:t>
            </a:r>
          </a:p>
          <a:p>
            <a:r>
              <a:rPr lang="en-GB" dirty="0">
                <a:latin typeface="+mj-lt"/>
              </a:rPr>
              <a:t>Innovation and dedication</a:t>
            </a:r>
          </a:p>
          <a:p>
            <a:r>
              <a:rPr lang="en-GB" dirty="0">
                <a:latin typeface="+mj-lt"/>
              </a:rPr>
              <a:t>A grassroots approach</a:t>
            </a:r>
          </a:p>
          <a:p>
            <a:r>
              <a:rPr lang="en-GB" dirty="0">
                <a:latin typeface="+mj-lt"/>
              </a:rPr>
              <a:t>Continued Economic Growth</a:t>
            </a:r>
          </a:p>
          <a:p>
            <a:r>
              <a:rPr lang="en-GB" dirty="0">
                <a:latin typeface="+mj-lt"/>
              </a:rPr>
              <a:t>Resilience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617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D30C-34E3-56BD-7B1D-F9573C6F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Luton in 2024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367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latin typeface="Calibri Light" panose="020F0302020204030204"/>
                <a:cs typeface="Arial" panose="020B0604020202020204" pitchFamily="34" charset="0"/>
              </a:rPr>
              <a:t>Luton has the highest net new job creation in British cities and large town 2010-2022, even ahead of London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latin typeface="Calibri Light" panose="020F0302020204030204"/>
                <a:cs typeface="Arial" panose="020B0604020202020204" pitchFamily="34" charset="0"/>
              </a:rPr>
              <a:t>Luton has the second highest business start-up rate in the country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latin typeface="Calibri Light" panose="020F0302020204030204"/>
                <a:cs typeface="Arial" panose="020B0604020202020204" pitchFamily="34" charset="0"/>
              </a:rPr>
              <a:t>Luton has the third lowest emissions per capita in the country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latin typeface="Calibri Light" panose="020F0302020204030204"/>
                <a:cs typeface="Arial" panose="020B0604020202020204" pitchFamily="34" charset="0"/>
              </a:rPr>
              <a:t>93% of our schools are good or outstanding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latin typeface="Calibri Light" panose="020F0302020204030204"/>
                <a:cs typeface="Arial" panose="020B0604020202020204" pitchFamily="34" charset="0"/>
              </a:rPr>
              <a:t>Our own home-grown Premier League Football Club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latin typeface="Calibri Light" panose="020F0302020204030204"/>
                <a:cs typeface="Arial" panose="020B0604020202020204" pitchFamily="34" charset="0"/>
              </a:rPr>
              <a:t>The third most generous community in the country</a:t>
            </a:r>
          </a:p>
          <a:p>
            <a:pPr marL="285750" lvl="0" indent="-285750">
              <a:spcBef>
                <a:spcPts val="0"/>
              </a:spcBef>
              <a:defRPr/>
            </a:pPr>
            <a:r>
              <a:rPr lang="en-GB" dirty="0">
                <a:latin typeface="Calibri Light" panose="020F0302020204030204"/>
                <a:cs typeface="Arial" panose="020B0604020202020204" pitchFamily="34" charset="0"/>
              </a:rPr>
              <a:t>Levelling Up Priority 1 area, Priority Place for ACE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26815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D30C-34E3-56BD-7B1D-F9573C6F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greatest challenge - Poverty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55560-5ECB-AAD5-4BAA-B57BF0AEE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0425"/>
            <a:ext cx="9399104" cy="2913523"/>
          </a:xfrm>
        </p:spPr>
        <p:txBody>
          <a:bodyPr>
            <a:normAutofit/>
          </a:bodyPr>
          <a:lstStyle/>
          <a:p>
            <a:r>
              <a:rPr lang="en-GB" dirty="0">
                <a:latin typeface="+mj-lt"/>
                <a:cs typeface="Arial" panose="020B0604020202020204" pitchFamily="34" charset="0"/>
              </a:rPr>
              <a:t>39% of children in Luton live in poverty, a drop from the previous figure of 45% – 24,155 growing up in households who can’t afford basic essentials</a:t>
            </a:r>
          </a:p>
          <a:p>
            <a:endParaRPr lang="en-GB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anose="020B0604020202020204" pitchFamily="34" charset="0"/>
              </a:rPr>
              <a:t>8.9% of Luton households live in destitution and a further 11.8% of households are struggling to pay for some basic essentials (moved from 61st worst in the country for destitution in 2020 to 10th worst)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35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D30C-34E3-56BD-7B1D-F9573C6F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greatest challenge - Poverty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A8FD05-E84D-DE6F-D1A1-4E0D5D3F5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C7F29-C3B1-061C-ED5E-8930A1320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67817"/>
            <a:ext cx="9090991" cy="364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34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D30C-34E3-56BD-7B1D-F9573C6F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Poverty – Drivers and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55560-5ECB-AAD5-4BAA-B57BF0AEE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410" y="1690688"/>
            <a:ext cx="9399104" cy="4667250"/>
          </a:xfrm>
        </p:spPr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Housing and homelessness</a:t>
            </a:r>
          </a:p>
          <a:p>
            <a:r>
              <a:rPr lang="en-GB" dirty="0">
                <a:latin typeface="+mj-lt"/>
              </a:rPr>
              <a:t>Low paid work</a:t>
            </a:r>
          </a:p>
          <a:p>
            <a:r>
              <a:rPr lang="en-GB" dirty="0">
                <a:latin typeface="+mj-lt"/>
              </a:rPr>
              <a:t>Population churn</a:t>
            </a:r>
          </a:p>
          <a:p>
            <a:r>
              <a:rPr lang="en-GB" dirty="0">
                <a:latin typeface="+mj-lt"/>
              </a:rPr>
              <a:t>Health inequalities, disability and ill-health</a:t>
            </a:r>
          </a:p>
          <a:p>
            <a:r>
              <a:rPr lang="en-GB" dirty="0">
                <a:latin typeface="+mj-lt"/>
              </a:rPr>
              <a:t>Inadequate social security and families with high numbers of dependents</a:t>
            </a:r>
          </a:p>
          <a:p>
            <a:r>
              <a:rPr lang="en-GB" dirty="0">
                <a:latin typeface="+mj-lt"/>
              </a:rPr>
              <a:t>Lack of central government funding</a:t>
            </a:r>
          </a:p>
          <a:p>
            <a:r>
              <a:rPr lang="en-GB" dirty="0">
                <a:latin typeface="+mj-lt"/>
              </a:rPr>
              <a:t>Home Office’s Asylum policies</a:t>
            </a:r>
          </a:p>
          <a:p>
            <a:r>
              <a:rPr lang="en-GB" dirty="0">
                <a:latin typeface="+mj-lt"/>
              </a:rPr>
              <a:t>Problematic debt</a:t>
            </a:r>
          </a:p>
          <a:p>
            <a:r>
              <a:rPr lang="en-GB" dirty="0">
                <a:latin typeface="+mj-lt"/>
              </a:rPr>
              <a:t>Demand pressures</a:t>
            </a:r>
          </a:p>
          <a:p>
            <a:r>
              <a:rPr lang="en-GB" dirty="0">
                <a:latin typeface="+mj-lt"/>
              </a:rPr>
              <a:t>Quality of life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2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809" y="371047"/>
            <a:ext cx="6472271" cy="61159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570" y="0"/>
            <a:ext cx="8286750" cy="7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4D30C-34E3-56BD-7B1D-F9573C6F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08" y="-75396"/>
            <a:ext cx="10515600" cy="1325563"/>
          </a:xfrm>
        </p:spPr>
        <p:txBody>
          <a:bodyPr/>
          <a:lstStyle/>
          <a:p>
            <a:r>
              <a:rPr lang="en-US" dirty="0"/>
              <a:t>Social Progress</a:t>
            </a:r>
          </a:p>
        </p:txBody>
      </p:sp>
    </p:spTree>
    <p:extLst>
      <p:ext uri="{BB962C8B-B14F-4D97-AF65-F5344CB8AC3E}">
        <p14:creationId xmlns:p14="http://schemas.microsoft.com/office/powerpoint/2010/main" val="3988665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D30C-34E3-56BD-7B1D-F9573C6F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647"/>
            <a:ext cx="10515600" cy="1325563"/>
          </a:xfrm>
        </p:spPr>
        <p:txBody>
          <a:bodyPr/>
          <a:lstStyle/>
          <a:p>
            <a:r>
              <a:rPr lang="en-US" dirty="0"/>
              <a:t>Central Government Funding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414" y="1434210"/>
            <a:ext cx="4798741" cy="517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6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D30C-34E3-56BD-7B1D-F9573C6F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for further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55560-5ECB-AAD5-4BAA-B57BF0AEE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99104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Our resources and systems don't always match our ambition</a:t>
            </a:r>
          </a:p>
          <a:p>
            <a:r>
              <a:rPr lang="en-GB" dirty="0">
                <a:latin typeface="+mj-lt"/>
              </a:rPr>
              <a:t>We need to continue to evolve and strengthen the 2040 governance</a:t>
            </a:r>
          </a:p>
          <a:p>
            <a:r>
              <a:rPr lang="en-GB" dirty="0">
                <a:latin typeface="+mj-lt"/>
              </a:rPr>
              <a:t>We need to further develop our approach to working together with residents </a:t>
            </a:r>
          </a:p>
          <a:p>
            <a:r>
              <a:rPr lang="en-GB" dirty="0">
                <a:latin typeface="+mj-lt"/>
              </a:rPr>
              <a:t>Continue to develop partnerships</a:t>
            </a:r>
          </a:p>
          <a:p>
            <a:r>
              <a:rPr lang="en-GB" dirty="0">
                <a:latin typeface="+mj-lt"/>
              </a:rPr>
              <a:t>We need to become more data led</a:t>
            </a:r>
          </a:p>
          <a:p>
            <a:r>
              <a:rPr lang="en-GB" dirty="0">
                <a:latin typeface="+mj-lt"/>
              </a:rPr>
              <a:t>We need to be less self-effacing; shout louder; and have bigger Regional and National voice</a:t>
            </a:r>
          </a:p>
          <a:p>
            <a:r>
              <a:rPr lang="en-GB" dirty="0">
                <a:latin typeface="+mj-lt"/>
              </a:rPr>
              <a:t>Council Support Services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20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 noGrp="1"/>
          </p:cNvSpPr>
          <p:nvPr>
            <p:ph idx="1"/>
          </p:nvPr>
        </p:nvSpPr>
        <p:spPr>
          <a:xfrm>
            <a:off x="838200" y="2506662"/>
            <a:ext cx="10515600" cy="10467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C21277"/>
                </a:solidFill>
                <a:effectLst/>
                <a:uLnTx/>
                <a:uFillTx/>
              </a:rPr>
              <a:t>Luton to be a place where everyone can thrive and no one lives in poverty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8A4A4-4D25-954B-0CD2-EB9C5F687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Our response – Luton 2040</a:t>
            </a:r>
          </a:p>
        </p:txBody>
      </p:sp>
    </p:spTree>
    <p:extLst>
      <p:ext uri="{BB962C8B-B14F-4D97-AF65-F5344CB8AC3E}">
        <p14:creationId xmlns:p14="http://schemas.microsoft.com/office/powerpoint/2010/main" val="439468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45" y="1002001"/>
            <a:ext cx="4842163" cy="4767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294" y="311550"/>
            <a:ext cx="4016961" cy="470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83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9A19FD-E357-918D-CE92-21AE74EA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BFCAB6-DDA0-9738-E230-9832143AE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3479-4387-1CDA-774D-DF61CBEF8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51" y="365125"/>
            <a:ext cx="9261150" cy="549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96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26"/>
            <a:ext cx="12283440" cy="81879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B9C49C-BF4C-A004-F839-D7CE8080243D}"/>
              </a:ext>
            </a:extLst>
          </p:cNvPr>
          <p:cNvSpPr/>
          <p:nvPr/>
        </p:nvSpPr>
        <p:spPr>
          <a:xfrm>
            <a:off x="467139" y="192281"/>
            <a:ext cx="2981740" cy="14465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62ACFF-6B07-49D6-9430-42FCDC12789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426960" y="6019106"/>
            <a:ext cx="4683760" cy="36256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518399" y="6012339"/>
            <a:ext cx="5286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cs typeface="Arial" panose="020B0604020202020204" pitchFamily="34" charset="0"/>
              </a:rPr>
              <a:t>Image: Volunteers at Luton Food Festival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0D00FD-55D3-F638-858A-5E9AB96E9C22}"/>
              </a:ext>
            </a:extLst>
          </p:cNvPr>
          <p:cNvSpPr/>
          <p:nvPr/>
        </p:nvSpPr>
        <p:spPr>
          <a:xfrm>
            <a:off x="637476" y="192281"/>
            <a:ext cx="53507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Population Wellbeing</a:t>
            </a:r>
          </a:p>
        </p:txBody>
      </p:sp>
    </p:spTree>
    <p:extLst>
      <p:ext uri="{BB962C8B-B14F-4D97-AF65-F5344CB8AC3E}">
        <p14:creationId xmlns:p14="http://schemas.microsoft.com/office/powerpoint/2010/main" val="1147021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078315"/>
            <a:ext cx="103333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Award winning cancer outcomes programme, with additional funding for cancer connectors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Working with Institute of Health Equity to create a Health Equity Town (embedding Marmot principles)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The Denny Report on health inequalities across BLMK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Refreshed Population Wellbeing Strategy, given focused actions across the life course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Improving Population Wellbeing</a:t>
            </a:r>
          </a:p>
        </p:txBody>
      </p:sp>
    </p:spTree>
    <p:extLst>
      <p:ext uri="{BB962C8B-B14F-4D97-AF65-F5344CB8AC3E}">
        <p14:creationId xmlns:p14="http://schemas.microsoft.com/office/powerpoint/2010/main" val="2347044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Improving Population Wellbeing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0D408-6B7A-A795-1275-64F1FF2D4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263" y="1467715"/>
            <a:ext cx="5956517" cy="502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75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Improving Population Wellbeing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FAF5E2-9333-01F9-B557-16CC06098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36" y="1779548"/>
            <a:ext cx="78009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74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05" y="-282481"/>
            <a:ext cx="12523305" cy="83488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B9C49C-BF4C-A004-F839-D7CE8080243D}"/>
              </a:ext>
            </a:extLst>
          </p:cNvPr>
          <p:cNvSpPr/>
          <p:nvPr/>
        </p:nvSpPr>
        <p:spPr>
          <a:xfrm>
            <a:off x="430357" y="239338"/>
            <a:ext cx="4867200" cy="7189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262702" y="5918391"/>
            <a:ext cx="3693324" cy="599273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263970" y="5885881"/>
            <a:ext cx="3837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cs typeface="Arial" panose="020B0604020202020204" pitchFamily="34" charset="0"/>
              </a:rPr>
              <a:t>Announcement of BBC Radio 1’s Big Weekend coming to Luton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6FFF3E-F1C0-D23D-AB40-149094E00D53}"/>
              </a:ext>
            </a:extLst>
          </p:cNvPr>
          <p:cNvSpPr/>
          <p:nvPr/>
        </p:nvSpPr>
        <p:spPr>
          <a:xfrm>
            <a:off x="430357" y="188844"/>
            <a:ext cx="83024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Inclusive Economy</a:t>
            </a:r>
          </a:p>
        </p:txBody>
      </p:sp>
    </p:spTree>
    <p:extLst>
      <p:ext uri="{BB962C8B-B14F-4D97-AF65-F5344CB8AC3E}">
        <p14:creationId xmlns:p14="http://schemas.microsoft.com/office/powerpoint/2010/main" val="1329469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000814"/>
            <a:ext cx="1033338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Opening of DART, high-speed, electric transport to Luton Airport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Over the last decade, Luton has seen a significant drop in the percentage of the working age population without qualifications, from 18% in 2011, to 9.8% in 2021.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Allocated £2.9m from UKSPF and £1.1m from Multiply.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Opening up of Hat Gardens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Launch of our new place brand – Step Forward Luton</a:t>
            </a:r>
          </a:p>
          <a:p>
            <a:br>
              <a:rPr lang="en-GB" sz="2000" b="1" dirty="0"/>
            </a:br>
            <a:endParaRPr lang="en-GB" sz="2400" dirty="0">
              <a:solidFill>
                <a:srgbClr val="FF0000"/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Building a more inclusive economy</a:t>
            </a:r>
          </a:p>
        </p:txBody>
      </p:sp>
    </p:spTree>
    <p:extLst>
      <p:ext uri="{BB962C8B-B14F-4D97-AF65-F5344CB8AC3E}">
        <p14:creationId xmlns:p14="http://schemas.microsoft.com/office/powerpoint/2010/main" val="116469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Building a more inclusive economy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903B7-7A98-CCA5-0943-DF337E17F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531" y="1493141"/>
            <a:ext cx="6299161" cy="48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95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Building a more inclusive economy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9ED24-06F7-91E5-7807-506CDFE72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76" y="1829265"/>
            <a:ext cx="80581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10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people riding bicycles on a path&#10;&#10;Description automatically generated">
            <a:extLst>
              <a:ext uri="{FF2B5EF4-FFF2-40B4-BE49-F238E27FC236}">
                <a16:creationId xmlns:a16="http://schemas.microsoft.com/office/drawing/2014/main" id="{F328E415-EFB5-F826-F82B-175EE87B1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6101"/>
            <a:ext cx="12724585" cy="84943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B9C49C-BF4C-A004-F839-D7CE8080243D}"/>
              </a:ext>
            </a:extLst>
          </p:cNvPr>
          <p:cNvSpPr/>
          <p:nvPr/>
        </p:nvSpPr>
        <p:spPr>
          <a:xfrm>
            <a:off x="805069" y="606286"/>
            <a:ext cx="2435089" cy="7189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9922251" y="6104774"/>
            <a:ext cx="1537568" cy="408686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922251" y="6124451"/>
            <a:ext cx="3837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err="1">
                <a:solidFill>
                  <a:schemeClr val="bg1"/>
                </a:solidFill>
                <a:cs typeface="Arial" panose="020B0604020202020204" pitchFamily="34" charset="0"/>
              </a:rPr>
              <a:t>Wardown</a:t>
            </a:r>
            <a:r>
              <a:rPr lang="en-GB" i="1" dirty="0">
                <a:solidFill>
                  <a:schemeClr val="bg1"/>
                </a:solidFill>
                <a:cs typeface="Arial" panose="020B0604020202020204" pitchFamily="34" charset="0"/>
              </a:rPr>
              <a:t> Park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D62F5-097E-DB94-004B-257549DA7C76}"/>
              </a:ext>
            </a:extLst>
          </p:cNvPr>
          <p:cNvSpPr/>
          <p:nvPr/>
        </p:nvSpPr>
        <p:spPr>
          <a:xfrm>
            <a:off x="805070" y="526774"/>
            <a:ext cx="5441156" cy="778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Montserrat Medium" pitchFamily="2" charset="77"/>
                <a:ea typeface="+mj-ea"/>
                <a:cs typeface="+mj-cs"/>
              </a:rPr>
              <a:t>Net</a:t>
            </a:r>
            <a:r>
              <a:rPr lang="en-GB" sz="4400" dirty="0">
                <a:solidFill>
                  <a:schemeClr val="bg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>
                <a:solidFill>
                  <a:schemeClr val="bg1"/>
                </a:solidFill>
                <a:latin typeface="Montserrat Medium" pitchFamily="2" charset="77"/>
                <a:ea typeface="+mj-ea"/>
                <a:cs typeface="+mj-cs"/>
              </a:rPr>
              <a:t>Zero</a:t>
            </a:r>
          </a:p>
        </p:txBody>
      </p:sp>
    </p:spTree>
    <p:extLst>
      <p:ext uri="{BB962C8B-B14F-4D97-AF65-F5344CB8AC3E}">
        <p14:creationId xmlns:p14="http://schemas.microsoft.com/office/powerpoint/2010/main" val="46390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1270" y="2459314"/>
            <a:ext cx="10515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Green Controlled Growth Framework introduced as part of the Airport Expansion Plans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£7.7m Salix Grant to decarbonise public Sector buildings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Luton Station accessibility project underway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All street lights converted to LED’s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Net Zero roadmap established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Council housing has average EPC rating of C, with plans to develop this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further through our Retrofit Show Home </a:t>
            </a:r>
          </a:p>
          <a:p>
            <a:r>
              <a:rPr lang="en-GB" sz="2000" dirty="0"/>
              <a:t> </a:t>
            </a:r>
            <a:endParaRPr lang="en-GB" sz="2300" dirty="0">
              <a:solidFill>
                <a:prstClr val="black"/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FF0000"/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Becoming a Net Zero Town</a:t>
            </a:r>
          </a:p>
        </p:txBody>
      </p:sp>
      <p:sp>
        <p:nvSpPr>
          <p:cNvPr id="2" name="Oval 1"/>
          <p:cNvSpPr/>
          <p:nvPr/>
        </p:nvSpPr>
        <p:spPr>
          <a:xfrm>
            <a:off x="838200" y="5129561"/>
            <a:ext cx="299224" cy="223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96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9A19FD-E357-918D-CE92-21AE74EA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BFCAB6-DDA0-9738-E230-9832143AE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3479-4387-1CDA-774D-DF61CBEF8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51" y="365125"/>
            <a:ext cx="9261150" cy="549817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5E51F2-C9CF-4184-0DAB-4AF72CFBF3F1}"/>
              </a:ext>
            </a:extLst>
          </p:cNvPr>
          <p:cNvSpPr/>
          <p:nvPr/>
        </p:nvSpPr>
        <p:spPr>
          <a:xfrm>
            <a:off x="255569" y="1202635"/>
            <a:ext cx="9430114" cy="46606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C5E41-C878-E50E-759A-795904B67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86" y="1686564"/>
            <a:ext cx="8892209" cy="34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98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051BC-B563-2145-43EE-E19D9035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" t="20073" r="5799" b="3163"/>
          <a:stretch/>
        </p:blipFill>
        <p:spPr>
          <a:xfrm>
            <a:off x="974035" y="1530626"/>
            <a:ext cx="7901609" cy="4581939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Becoming a Net Zero Town</a:t>
            </a:r>
          </a:p>
        </p:txBody>
      </p:sp>
      <p:sp>
        <p:nvSpPr>
          <p:cNvPr id="2" name="Oval 1"/>
          <p:cNvSpPr/>
          <p:nvPr/>
        </p:nvSpPr>
        <p:spPr>
          <a:xfrm>
            <a:off x="838200" y="5129561"/>
            <a:ext cx="299224" cy="223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304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Becoming a Net Zero Town</a:t>
            </a:r>
          </a:p>
        </p:txBody>
      </p:sp>
      <p:sp>
        <p:nvSpPr>
          <p:cNvPr id="2" name="Oval 1"/>
          <p:cNvSpPr/>
          <p:nvPr/>
        </p:nvSpPr>
        <p:spPr>
          <a:xfrm>
            <a:off x="838200" y="5129561"/>
            <a:ext cx="299224" cy="223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DF978-F4AB-CD46-5B06-90C01125D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356" y="1464095"/>
            <a:ext cx="6671797" cy="490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48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Becoming a Net Zero Town</a:t>
            </a:r>
          </a:p>
        </p:txBody>
      </p:sp>
      <p:sp>
        <p:nvSpPr>
          <p:cNvPr id="2" name="Oval 1"/>
          <p:cNvSpPr/>
          <p:nvPr/>
        </p:nvSpPr>
        <p:spPr>
          <a:xfrm>
            <a:off x="838200" y="5129561"/>
            <a:ext cx="299224" cy="223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11CC8-E03D-FFAA-1A4A-6E022FE95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40" y="1505415"/>
            <a:ext cx="80391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36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474"/>
            <a:ext cx="12545722" cy="8350237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B9C49C-BF4C-A004-F839-D7CE8080243D}"/>
              </a:ext>
            </a:extLst>
          </p:cNvPr>
          <p:cNvSpPr/>
          <p:nvPr/>
        </p:nvSpPr>
        <p:spPr>
          <a:xfrm>
            <a:off x="576678" y="151939"/>
            <a:ext cx="4816260" cy="7189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62ACFF-6B07-49D6-9430-42FCDC127895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436428" y="6087933"/>
            <a:ext cx="3313775" cy="362564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436429" y="6081165"/>
            <a:ext cx="5834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err="1">
                <a:solidFill>
                  <a:schemeClr val="bg1"/>
                </a:solidFill>
                <a:cs typeface="Arial" panose="020B0604020202020204" pitchFamily="34" charset="0"/>
              </a:rPr>
              <a:t>Stockwood</a:t>
            </a:r>
            <a:r>
              <a:rPr lang="en-GB" i="1" dirty="0">
                <a:solidFill>
                  <a:schemeClr val="bg1"/>
                </a:solidFill>
                <a:cs typeface="Arial" panose="020B0604020202020204" pitchFamily="34" charset="0"/>
              </a:rPr>
              <a:t> Park Discovery Centre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9DF61-58D2-ACE3-865C-BE606E3606FD}"/>
              </a:ext>
            </a:extLst>
          </p:cNvPr>
          <p:cNvSpPr/>
          <p:nvPr/>
        </p:nvSpPr>
        <p:spPr>
          <a:xfrm>
            <a:off x="576678" y="101445"/>
            <a:ext cx="80339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Child friendly town</a:t>
            </a:r>
          </a:p>
        </p:txBody>
      </p:sp>
    </p:spTree>
    <p:extLst>
      <p:ext uri="{BB962C8B-B14F-4D97-AF65-F5344CB8AC3E}">
        <p14:creationId xmlns:p14="http://schemas.microsoft.com/office/powerpoint/2010/main" val="3362016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0743" y="1534802"/>
            <a:ext cx="10011033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Entering into a formal relationship with UNICEF to develop our child friendly town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85.4% of children in Luton achieving a good level of development at 2 to 2½ years compared to 81.1% nationally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61.4% of Key Stage 2 reading, writing and maths measured at expected and above – beating our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Key Stage 4 - Consistent improvement over time - best results ever in 2023 - now in line with national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+mj-lt"/>
              </a:rPr>
              <a:t>Barnfield</a:t>
            </a:r>
            <a:r>
              <a:rPr lang="en-GB" sz="2400" dirty="0">
                <a:latin typeface="+mj-lt"/>
              </a:rPr>
              <a:t> College’s £25m redevelopment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£2m investment in play areas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Continuous improvement across Children Families and Education department</a:t>
            </a:r>
            <a:endParaRPr lang="en-GB" sz="2400" dirty="0">
              <a:solidFill>
                <a:prstClr val="black"/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300" dirty="0">
              <a:solidFill>
                <a:prstClr val="black"/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lvl="0">
              <a:defRPr/>
            </a:pPr>
            <a:endParaRPr lang="en-GB" sz="2400" dirty="0">
              <a:solidFill>
                <a:srgbClr val="FF0000"/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Child-friendly town</a:t>
            </a:r>
          </a:p>
        </p:txBody>
      </p:sp>
    </p:spTree>
    <p:extLst>
      <p:ext uri="{BB962C8B-B14F-4D97-AF65-F5344CB8AC3E}">
        <p14:creationId xmlns:p14="http://schemas.microsoft.com/office/powerpoint/2010/main" val="2799868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Child-friendly town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3B29C-550D-27A7-C143-0C57F6D5A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5" t="-467" r="445" b="909"/>
          <a:stretch/>
        </p:blipFill>
        <p:spPr>
          <a:xfrm>
            <a:off x="1339207" y="1480785"/>
            <a:ext cx="6520443" cy="4949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93B29C-550D-27A7-C143-0C57F6D5A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87" t="21723" b="58835"/>
          <a:stretch/>
        </p:blipFill>
        <p:spPr>
          <a:xfrm>
            <a:off x="2307770" y="1850782"/>
            <a:ext cx="5595422" cy="9654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38200" y="2806348"/>
            <a:ext cx="7029153" cy="2989079"/>
            <a:chOff x="838200" y="2516062"/>
            <a:chExt cx="7029153" cy="2989079"/>
          </a:xfrm>
        </p:grpSpPr>
        <p:sp>
          <p:nvSpPr>
            <p:cNvPr id="2" name="Oval 1"/>
            <p:cNvSpPr/>
            <p:nvPr/>
          </p:nvSpPr>
          <p:spPr>
            <a:xfrm>
              <a:off x="838200" y="5129561"/>
              <a:ext cx="299224" cy="223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59157" y="4681571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93%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93B29C-550D-27A7-C143-0C57F6D5A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900" t="40696" r="445" b="46165"/>
            <a:stretch/>
          </p:blipFill>
          <p:spPr>
            <a:xfrm>
              <a:off x="2274566" y="2516062"/>
              <a:ext cx="5585084" cy="6531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93B29C-550D-27A7-C143-0C57F6D5A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68" t="66287" r="445" b="578"/>
            <a:stretch/>
          </p:blipFill>
          <p:spPr>
            <a:xfrm>
              <a:off x="2293256" y="3858001"/>
              <a:ext cx="5574097" cy="1647140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4059157" y="4191829"/>
            <a:ext cx="1795113" cy="615079"/>
          </a:xfrm>
          <a:prstGeom prst="rect">
            <a:avLst/>
          </a:prstGeom>
          <a:solidFill>
            <a:srgbClr val="E3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059157" y="4180753"/>
            <a:ext cx="2165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93%</a:t>
            </a:r>
          </a:p>
        </p:txBody>
      </p:sp>
    </p:spTree>
    <p:extLst>
      <p:ext uri="{BB962C8B-B14F-4D97-AF65-F5344CB8AC3E}">
        <p14:creationId xmlns:p14="http://schemas.microsoft.com/office/powerpoint/2010/main" val="1309878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Child-friendly town</a:t>
            </a:r>
          </a:p>
        </p:txBody>
      </p:sp>
      <p:sp>
        <p:nvSpPr>
          <p:cNvPr id="2" name="Oval 1"/>
          <p:cNvSpPr/>
          <p:nvPr/>
        </p:nvSpPr>
        <p:spPr>
          <a:xfrm>
            <a:off x="838200" y="5129561"/>
            <a:ext cx="299224" cy="223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1B46E-BEBD-B71E-E6DC-844CF38E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33" y="1778967"/>
            <a:ext cx="812482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26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0" b="-1"/>
          <a:stretch/>
        </p:blipFill>
        <p:spPr>
          <a:xfrm>
            <a:off x="-1752775" y="0"/>
            <a:ext cx="13944775" cy="7226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9334" y="6295133"/>
            <a:ext cx="2727550" cy="448039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071458" y="6334487"/>
            <a:ext cx="3837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cs typeface="Arial" panose="020B0604020202020204" pitchFamily="34" charset="0"/>
              </a:rPr>
              <a:t>Carnival Performers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B9C49C-BF4C-A004-F839-D7CE8080243D}"/>
              </a:ext>
            </a:extLst>
          </p:cNvPr>
          <p:cNvSpPr/>
          <p:nvPr/>
        </p:nvSpPr>
        <p:spPr>
          <a:xfrm>
            <a:off x="-458938" y="125216"/>
            <a:ext cx="6223633" cy="76944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B1FAAE-1434-0477-C6C7-663FC8C65419}"/>
              </a:ext>
            </a:extLst>
          </p:cNvPr>
          <p:cNvSpPr/>
          <p:nvPr/>
        </p:nvSpPr>
        <p:spPr>
          <a:xfrm>
            <a:off x="-458937" y="125216"/>
            <a:ext cx="9066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Empowered Community</a:t>
            </a:r>
          </a:p>
        </p:txBody>
      </p:sp>
    </p:spTree>
    <p:extLst>
      <p:ext uri="{BB962C8B-B14F-4D97-AF65-F5344CB8AC3E}">
        <p14:creationId xmlns:p14="http://schemas.microsoft.com/office/powerpoint/2010/main" val="3380956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483978"/>
            <a:ext cx="103333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FF0000"/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Fairness Taskforce launched and delivering focused work on difficult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Collaboration Fund launched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Youth-led research intro fairness and justice in criminal justice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53p per passenger invested into Luton by Luton Rising, </a:t>
            </a:r>
          </a:p>
          <a:p>
            <a:pPr lvl="1"/>
            <a:r>
              <a:rPr lang="en-GB" sz="2400" dirty="0">
                <a:latin typeface="+mj-lt"/>
              </a:rPr>
              <a:t>	26 times more than any other airport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37 warm hubs providing support to 3,000 residents in January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Strong, empowered community</a:t>
            </a:r>
          </a:p>
        </p:txBody>
      </p:sp>
    </p:spTree>
    <p:extLst>
      <p:ext uri="{BB962C8B-B14F-4D97-AF65-F5344CB8AC3E}">
        <p14:creationId xmlns:p14="http://schemas.microsoft.com/office/powerpoint/2010/main" val="927748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838200" y="339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Strong, empowered 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39F7D-3010-2555-88A6-BCABB6E0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647" y="1427355"/>
            <a:ext cx="6719763" cy="481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38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9A19FD-E357-918D-CE92-21AE74EA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BFCAB6-DDA0-9738-E230-9832143AE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3479-4387-1CDA-774D-DF61CBEF8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51" y="365125"/>
            <a:ext cx="9261150" cy="549817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5E51F2-C9CF-4184-0DAB-4AF72CFBF3F1}"/>
              </a:ext>
            </a:extLst>
          </p:cNvPr>
          <p:cNvSpPr/>
          <p:nvPr/>
        </p:nvSpPr>
        <p:spPr>
          <a:xfrm>
            <a:off x="255569" y="1202635"/>
            <a:ext cx="9430114" cy="46606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3861F4-DED8-A3C5-A81E-C4ED40B36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44" y="1202635"/>
            <a:ext cx="7762460" cy="52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51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838200" y="339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Strong, empowered community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03CF6-8183-DBA3-6BD3-B15B7AFF2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65520"/>
            <a:ext cx="79343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29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1462668" y="2547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C21277"/>
                </a:solidFill>
                <a:latin typeface="+mn-lt"/>
                <a:ea typeface="+mn-ea"/>
                <a:cs typeface="+mn-cs"/>
              </a:rPr>
              <a:t>Thank you for coming to Luton</a:t>
            </a:r>
          </a:p>
        </p:txBody>
      </p:sp>
    </p:spTree>
    <p:extLst>
      <p:ext uri="{BB962C8B-B14F-4D97-AF65-F5344CB8AC3E}">
        <p14:creationId xmlns:p14="http://schemas.microsoft.com/office/powerpoint/2010/main" val="158039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9A19FD-E357-918D-CE92-21AE74EA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BFCAB6-DDA0-9738-E230-9832143AE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3479-4387-1CDA-774D-DF61CBEF8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51" y="365125"/>
            <a:ext cx="9261150" cy="549817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5E51F2-C9CF-4184-0DAB-4AF72CFBF3F1}"/>
              </a:ext>
            </a:extLst>
          </p:cNvPr>
          <p:cNvSpPr/>
          <p:nvPr/>
        </p:nvSpPr>
        <p:spPr>
          <a:xfrm>
            <a:off x="255569" y="1202635"/>
            <a:ext cx="9430114" cy="46606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99505-F6E6-0B95-670F-79B48BD77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43" y="1057356"/>
            <a:ext cx="7628579" cy="543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75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7BF66-E328-255E-B21A-7BC0DCC71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63078"/>
            <a:ext cx="9144000" cy="1679713"/>
          </a:xfrm>
        </p:spPr>
        <p:txBody>
          <a:bodyPr/>
          <a:lstStyle/>
          <a:p>
            <a:r>
              <a:rPr lang="en-US" dirty="0"/>
              <a:t>Our Team</a:t>
            </a:r>
          </a:p>
        </p:txBody>
      </p:sp>
    </p:spTree>
    <p:extLst>
      <p:ext uri="{BB962C8B-B14F-4D97-AF65-F5344CB8AC3E}">
        <p14:creationId xmlns:p14="http://schemas.microsoft.com/office/powerpoint/2010/main" val="2944686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29FE3-4546-2E40-4955-CA691C5C1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343" y="2473316"/>
            <a:ext cx="9862657" cy="2387600"/>
          </a:xfrm>
        </p:spPr>
        <p:txBody>
          <a:bodyPr/>
          <a:lstStyle/>
          <a:p>
            <a:r>
              <a:rPr lang="en-US" dirty="0"/>
              <a:t>LGA Corporate Peer Challenge</a:t>
            </a:r>
            <a:br>
              <a:rPr lang="en-US" dirty="0"/>
            </a:br>
            <a:r>
              <a:rPr lang="en-US" b="0" dirty="0"/>
              <a:t>Robin Porter</a:t>
            </a:r>
          </a:p>
        </p:txBody>
      </p:sp>
    </p:spTree>
    <p:extLst>
      <p:ext uri="{BB962C8B-B14F-4D97-AF65-F5344CB8AC3E}">
        <p14:creationId xmlns:p14="http://schemas.microsoft.com/office/powerpoint/2010/main" val="172812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228600"/>
            <a:ext cx="12693445" cy="7645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900" b="1" dirty="0">
                <a:solidFill>
                  <a:srgbClr val="C5177A"/>
                </a:solidFill>
                <a:latin typeface="Calibri Light" panose="020F0302020204030204"/>
                <a:ea typeface="+mn-ea"/>
                <a:cs typeface="+mn-cs"/>
              </a:rPr>
              <a:t>Luton</a:t>
            </a:r>
            <a:r>
              <a:rPr lang="en-GB" dirty="0"/>
              <a:t> </a:t>
            </a:r>
            <a:r>
              <a:rPr lang="en-GB" sz="5900" b="1" dirty="0">
                <a:solidFill>
                  <a:srgbClr val="C5177A"/>
                </a:solidFill>
                <a:latin typeface="Calibri Light" panose="020F0302020204030204"/>
                <a:ea typeface="+mn-ea"/>
                <a:cs typeface="+mn-cs"/>
              </a:rPr>
              <a:t>2040 Pledges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38" y="176340"/>
            <a:ext cx="12041562" cy="68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5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D13B4-CF22-5AC5-824B-05FFE5916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9220"/>
            <a:ext cx="9144000" cy="2387600"/>
          </a:xfrm>
        </p:spPr>
        <p:txBody>
          <a:bodyPr/>
          <a:lstStyle/>
          <a:p>
            <a:r>
              <a:rPr lang="en-US" dirty="0"/>
              <a:t>Strengths, Assets, Challenges and Areas for Development</a:t>
            </a:r>
          </a:p>
        </p:txBody>
      </p:sp>
    </p:spTree>
    <p:extLst>
      <p:ext uri="{BB962C8B-B14F-4D97-AF65-F5344CB8AC3E}">
        <p14:creationId xmlns:p14="http://schemas.microsoft.com/office/powerpoint/2010/main" val="1628502879"/>
      </p:ext>
    </p:extLst>
  </p:cSld>
  <p:clrMapOvr>
    <a:masterClrMapping/>
  </p:clrMapOvr>
</p:sld>
</file>

<file path=ppt/theme/theme1.xml><?xml version="1.0" encoding="utf-8"?>
<a:theme xmlns:a="http://schemas.openxmlformats.org/drawingml/2006/main" name="Luton 2040">
  <a:themeElements>
    <a:clrScheme name="Luton 2040 2">
      <a:dk1>
        <a:srgbClr val="3F3F3F"/>
      </a:dk1>
      <a:lt1>
        <a:srgbClr val="FFFFFF"/>
      </a:lt1>
      <a:dk2>
        <a:srgbClr val="3F3F3F"/>
      </a:dk2>
      <a:lt2>
        <a:srgbClr val="E7E6E6"/>
      </a:lt2>
      <a:accent1>
        <a:srgbClr val="5E2469"/>
      </a:accent1>
      <a:accent2>
        <a:srgbClr val="C21277"/>
      </a:accent2>
      <a:accent3>
        <a:srgbClr val="00A9A6"/>
      </a:accent3>
      <a:accent4>
        <a:srgbClr val="099B38"/>
      </a:accent4>
      <a:accent5>
        <a:srgbClr val="7764A8"/>
      </a:accent5>
      <a:accent6>
        <a:srgbClr val="B09CBA"/>
      </a:accent6>
      <a:hlink>
        <a:srgbClr val="9CD6D6"/>
      </a:hlink>
      <a:folHlink>
        <a:srgbClr val="BEB7D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ton 2040 Slides" id="{5D0CE633-C212-9B48-BF62-8954DA9B66B4}" vid="{ACCBCFDF-F39B-584E-82B3-F59530BBF5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Luton 2040</Template>
  <TotalTime>925</TotalTime>
  <Words>827</Words>
  <Application>Microsoft Office PowerPoint</Application>
  <PresentationFormat>Widescreen</PresentationFormat>
  <Paragraphs>152</Paragraphs>
  <Slides>41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FuturaPT-Book</vt:lpstr>
      <vt:lpstr>Montserrat</vt:lpstr>
      <vt:lpstr>Montserrat Medium</vt:lpstr>
      <vt:lpstr>Luton 2040</vt:lpstr>
      <vt:lpstr>LGA Corporate Peer Challenge Cllr Hazel Simmons MBE</vt:lpstr>
      <vt:lpstr>PowerPoint Presentation</vt:lpstr>
      <vt:lpstr>PowerPoint Presentation</vt:lpstr>
      <vt:lpstr>PowerPoint Presentation</vt:lpstr>
      <vt:lpstr>PowerPoint Presentation</vt:lpstr>
      <vt:lpstr>Our Team</vt:lpstr>
      <vt:lpstr>LGA Corporate Peer Challenge Robin Porter</vt:lpstr>
      <vt:lpstr>Luton 2040 Pledges</vt:lpstr>
      <vt:lpstr>Strengths, Assets, Challenges and Areas for Development</vt:lpstr>
      <vt:lpstr>Our Corporate Strengths and Assets</vt:lpstr>
      <vt:lpstr>Luton in 2024</vt:lpstr>
      <vt:lpstr>Our greatest challenge - Poverty</vt:lpstr>
      <vt:lpstr>Our greatest challenge - Poverty</vt:lpstr>
      <vt:lpstr>Poverty – Drivers and Impact</vt:lpstr>
      <vt:lpstr>Social Progress</vt:lpstr>
      <vt:lpstr>Central Government Funding</vt:lpstr>
      <vt:lpstr>Areas for further development</vt:lpstr>
      <vt:lpstr>Our response – Luton 2040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Robert Walmsley</dc:creator>
  <cp:lastModifiedBy>Cutteridge, Jamie</cp:lastModifiedBy>
  <cp:revision>44</cp:revision>
  <dcterms:created xsi:type="dcterms:W3CDTF">2024-01-18T10:47:29Z</dcterms:created>
  <dcterms:modified xsi:type="dcterms:W3CDTF">2024-03-13T18:49:20Z</dcterms:modified>
</cp:coreProperties>
</file>