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0" r:id="rId2"/>
    <p:sldId id="272" r:id="rId3"/>
    <p:sldId id="823" r:id="rId4"/>
    <p:sldId id="8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E8D41-0DFF-4DE4-A7F2-067CC369F0DE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49D1D-A448-45C2-BB15-3D1A649073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38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549D1D-A448-45C2-BB15-3D1A649073B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989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9663F3-AD5D-F25A-2D0A-B21018C7C3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225D06-B2B5-17A3-AFD9-034C830B14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E9894C-6CE2-488B-BE4D-4EC8250886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3D3E7-7DDF-3F37-0AE6-208732D807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6AA4C-0C59-477B-80D6-A1956EA47A9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372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9B0266-C754-6EF1-2002-3BC406BBCF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694C32C-8725-EA5C-C4E9-E1737B3FBF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0971D40-183F-2914-8373-5EDBC2CF98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82052-F38F-EC9B-E4A6-515EB0C054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6AA4C-0C59-477B-80D6-A1956EA47A9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7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B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875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69900" y="2708981"/>
            <a:ext cx="11252200" cy="677686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3500" b="1" baseline="0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69900" y="3386138"/>
            <a:ext cx="11252200" cy="735012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700" b="0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024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489186" y="1624547"/>
            <a:ext cx="5381037" cy="4246029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24547"/>
            <a:ext cx="5389033" cy="4356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193367" y="2173115"/>
            <a:ext cx="5382684" cy="3711218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  <a:lvl2pPr>
              <a:defRPr sz="1700">
                <a:latin typeface="Arial"/>
                <a:cs typeface="Arial"/>
              </a:defRPr>
            </a:lvl2pPr>
            <a:lvl3pPr>
              <a:defRPr sz="1500">
                <a:latin typeface="Arial"/>
                <a:cs typeface="Arial"/>
              </a:defRPr>
            </a:lvl3pPr>
            <a:lvl4pPr>
              <a:defRPr sz="13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488952" y="577850"/>
            <a:ext cx="11093449" cy="903288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700" b="1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3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24547"/>
            <a:ext cx="5386917" cy="4356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24547"/>
            <a:ext cx="5389033" cy="4356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193367" y="2173115"/>
            <a:ext cx="5382684" cy="3711218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  <a:lvl2pPr>
              <a:defRPr sz="1700">
                <a:latin typeface="Arial"/>
                <a:cs typeface="Arial"/>
              </a:defRPr>
            </a:lvl2pPr>
            <a:lvl3pPr>
              <a:defRPr sz="1500">
                <a:latin typeface="Arial"/>
                <a:cs typeface="Arial"/>
              </a:defRPr>
            </a:lvl3pPr>
            <a:lvl4pPr>
              <a:defRPr sz="13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09601" y="2173115"/>
            <a:ext cx="5382684" cy="3711218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  <a:lvl2pPr>
              <a:defRPr sz="1700">
                <a:latin typeface="Arial"/>
                <a:cs typeface="Arial"/>
              </a:defRPr>
            </a:lvl2pPr>
            <a:lvl3pPr>
              <a:defRPr sz="1500">
                <a:latin typeface="Arial"/>
                <a:cs typeface="Arial"/>
              </a:defRPr>
            </a:lvl3pPr>
            <a:lvl4pPr>
              <a:defRPr sz="13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9600" y="649288"/>
            <a:ext cx="10972800" cy="817562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700" b="1" baseline="0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957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8082"/>
            <a:ext cx="10972800" cy="628473"/>
          </a:xfrm>
          <a:prstGeom prst="rect">
            <a:avLst/>
          </a:prstGeom>
        </p:spPr>
        <p:txBody>
          <a:bodyPr vert="horz"/>
          <a:lstStyle>
            <a:lvl1pPr>
              <a:defRPr sz="3000" b="1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1200151"/>
            <a:ext cx="10972800" cy="46704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aseline="0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19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1F755-DEB8-D43B-E8DD-2B82FA4BE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3F60A-EA59-982E-15FB-F6D551A14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F7CED-C3D8-52B8-DEAC-2C7EB2626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5635B-9198-43E3-B5BC-8C48A3ACE725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A0240-1FDF-7133-B448-549C7F635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4C2B2-85DA-8618-5D36-52F10E95F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E39C-4815-478E-AE1A-2CBF48FB8A1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057657-2016-0769-B0F2-D3C7E5A676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85925" y="136525"/>
            <a:ext cx="1060796" cy="4206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8AFDFE0-5C7B-DA1D-C65A-9AEB75999A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33" t="56127" r="-5112" b="15738"/>
          <a:stretch/>
        </p:blipFill>
        <p:spPr>
          <a:xfrm>
            <a:off x="1" y="0"/>
            <a:ext cx="2106900" cy="37773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FC8A920-7DA0-695E-E183-C1F2457E43A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4725" y="6240129"/>
            <a:ext cx="1057275" cy="617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78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Background image showing the following graphics: three bubbles in the top left corner (Luton Council brand colours: purple, pink and turquoise), an image of a web address in purple text in the bottom left corner (www.luton.gov.uk) and the Luton Council purple logo in the bottom right corner.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52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6817"/>
            <a:ext cx="10972800" cy="3093192"/>
          </a:xfrm>
        </p:spPr>
        <p:txBody>
          <a:bodyPr vert="horz" anchor="t"/>
          <a:lstStyle/>
          <a:p>
            <a:br>
              <a:rPr lang="en-GB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Finance Update</a:t>
            </a:r>
            <a:endParaRPr lang="en-GB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3870252"/>
            <a:ext cx="10972800" cy="1254642"/>
          </a:xfrm>
        </p:spPr>
        <p:txBody>
          <a:bodyPr vert="horz" anchor="t"/>
          <a:lstStyle/>
          <a:p>
            <a:pPr algn="ctr"/>
            <a:r>
              <a:rPr lang="en-GB" sz="2800" dirty="0">
                <a:latin typeface="Aptos" panose="020B0004020202020204" pitchFamily="34" charset="0"/>
              </a:rPr>
              <a:t>Corporate Peer Challenge</a:t>
            </a:r>
          </a:p>
          <a:p>
            <a:pPr algn="ctr"/>
            <a:r>
              <a:rPr lang="en-GB" sz="2800" dirty="0">
                <a:latin typeface="Aptos" panose="020B0004020202020204" pitchFamily="34" charset="0"/>
              </a:rPr>
              <a:t>22</a:t>
            </a:r>
            <a:r>
              <a:rPr lang="en-GB" sz="2800" baseline="30000" dirty="0">
                <a:latin typeface="Aptos" panose="020B0004020202020204" pitchFamily="34" charset="0"/>
              </a:rPr>
              <a:t>nd</a:t>
            </a:r>
            <a:r>
              <a:rPr lang="en-GB" sz="2800" dirty="0">
                <a:latin typeface="Aptos" panose="020B0004020202020204" pitchFamily="34" charset="0"/>
              </a:rPr>
              <a:t> January 2025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763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t"/>
          <a:lstStyle/>
          <a:p>
            <a:pPr algn="l"/>
            <a:r>
              <a:rPr lang="en-GB" sz="3200" dirty="0">
                <a:latin typeface="Aptos" panose="020B0004020202020204" pitchFamily="34" charset="0"/>
              </a:rPr>
              <a:t>Update of Audit Position 2018/19 to 2023/24</a:t>
            </a:r>
            <a:endParaRPr lang="en-GB" dirty="0">
              <a:latin typeface="Aptos" panose="020B00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vert="horz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Audit for 2018/19 to 2022/23 have been completed and accounts signed.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Under the backstop regulations auditors have disclaimed their opinion as they did not perform the audit for the years 2019/20 to 2022/23.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Auditors issued a PIR raising issues regarding capacity and capability in finance team. Also accounting treatment of DCO costs and infrastructure assets. This was discussed at full </a:t>
            </a:r>
            <a:r>
              <a:rPr lang="en-GB" sz="1600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ouncil and we agreed with some of the recommendations.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VFM report areas of concerns in 2022/23 e.g. financial sustainability and  concerns about capacity and capability in finance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Audit 2023/24 progressing well. Accounts to be presented to audit committee on 25 February </a:t>
            </a:r>
            <a:r>
              <a:rPr lang="en-GB" sz="1600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2025.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Auditors will issue their </a:t>
            </a:r>
            <a:r>
              <a:rPr lang="en-GB" sz="1600" kern="100" dirty="0" err="1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vfm</a:t>
            </a:r>
            <a:r>
              <a:rPr lang="en-GB" sz="1600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audit results report which will be presented to the Audit Committee in February</a:t>
            </a:r>
            <a:endParaRPr lang="en-GB" sz="16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 have had to employ additional staff to deal with issues mainly technical such as collection fund and key financial controls identified and now most have been resolved.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Auditors will disclaim based on the backstop regulations as prior years accounts have been disclaimed.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 have started 2024/25 audit process which will be subject to a full Audit.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Auditors have identified issues with capacity and capability as there is at present reliance on interim staff.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finance </a:t>
            </a:r>
            <a:r>
              <a:rPr lang="en-GB" sz="1600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team</a:t>
            </a:r>
            <a:r>
              <a:rPr lang="en-GB" sz="1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is not structured to cope with the demand from services and the challenge faced by the council and this is being reviewed as part of CIPFA review. </a:t>
            </a:r>
          </a:p>
          <a:p>
            <a:r>
              <a:rPr lang="en-GB" sz="1600" kern="1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6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7C4191-94EE-8D84-7CFB-2E1724531E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036DF01-6BFE-5224-B12F-8D9D3C357C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4725" y="6240129"/>
            <a:ext cx="1057275" cy="6178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375AB9-FCF9-55BB-B723-11C0AB164F2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33" t="56127" r="-5112" b="15738"/>
          <a:stretch/>
        </p:blipFill>
        <p:spPr>
          <a:xfrm>
            <a:off x="1" y="0"/>
            <a:ext cx="2106900" cy="377731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5DE309F-75F2-8CD4-CB4E-BA20F0D5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" y="6390277"/>
            <a:ext cx="2743200" cy="365125"/>
          </a:xfrm>
        </p:spPr>
        <p:txBody>
          <a:bodyPr/>
          <a:lstStyle>
            <a:lvl1pPr>
              <a:defRPr sz="1400">
                <a:solidFill>
                  <a:srgbClr val="C31076"/>
                </a:solidFill>
                <a:latin typeface="+mj-lt"/>
              </a:defRPr>
            </a:lvl1pPr>
          </a:lstStyle>
          <a:p>
            <a:fld id="{42CBA9FD-72D6-4A5E-8852-FBF7F688667D}" type="slidenum">
              <a:rPr lang="en-GB" smtClean="0">
                <a:solidFill>
                  <a:schemeClr val="bg1"/>
                </a:solidFill>
              </a:rPr>
              <a:pPr/>
              <a:t>3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AB074D-5380-1D34-D291-19E3555EE953}"/>
              </a:ext>
            </a:extLst>
          </p:cNvPr>
          <p:cNvSpPr txBox="1">
            <a:spLocks/>
          </p:cNvSpPr>
          <p:nvPr/>
        </p:nvSpPr>
        <p:spPr>
          <a:xfrm>
            <a:off x="924000" y="121024"/>
            <a:ext cx="10427825" cy="6688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1200" b="1" dirty="0"/>
              <a:t>2025/26 How Budget Gap has been balanced</a:t>
            </a:r>
          </a:p>
          <a:p>
            <a:pPr>
              <a:spcBef>
                <a:spcPts val="1200"/>
              </a:spcBef>
            </a:pPr>
            <a:r>
              <a:rPr lang="en-GB" sz="7200" dirty="0">
                <a:solidFill>
                  <a:srgbClr val="FF0000"/>
                </a:solidFill>
              </a:rPr>
              <a:t>including delivery of DRP and  transformation Savings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BEAAA3E-674A-E829-7266-8A8F5F2EBB8E}"/>
              </a:ext>
            </a:extLst>
          </p:cNvPr>
          <p:cNvSpPr txBox="1">
            <a:spLocks/>
          </p:cNvSpPr>
          <p:nvPr/>
        </p:nvSpPr>
        <p:spPr>
          <a:xfrm>
            <a:off x="1237799" y="4729517"/>
            <a:ext cx="10427825" cy="820775"/>
          </a:xfrm>
        </p:spPr>
        <p:txBody>
          <a:bodyPr>
            <a:normAutofit fontScale="975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endParaRPr lang="en-GB" sz="3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450181-6BF9-4FCF-8F4A-9B4835BAF6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9352" y="1030016"/>
            <a:ext cx="6815919" cy="47979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12636DE-301F-4797-0D44-5340F56297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840" y="1485444"/>
            <a:ext cx="3270250" cy="387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130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C81985-604C-0400-5204-FFDA521CD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2597E1-7A50-D808-6F71-7611001E44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4725" y="6240129"/>
            <a:ext cx="1057275" cy="6178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39EA49-3D4B-E236-11E9-FDA43448031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33" t="56127" r="-5112" b="15738"/>
          <a:stretch/>
        </p:blipFill>
        <p:spPr>
          <a:xfrm>
            <a:off x="1" y="0"/>
            <a:ext cx="2106900" cy="377731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4EFB7FD-3B5D-3993-4F53-1E3263D5A5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" y="6390277"/>
            <a:ext cx="2743200" cy="365125"/>
          </a:xfrm>
        </p:spPr>
        <p:txBody>
          <a:bodyPr/>
          <a:lstStyle>
            <a:lvl1pPr>
              <a:defRPr sz="1400">
                <a:solidFill>
                  <a:srgbClr val="C31076"/>
                </a:solidFill>
                <a:latin typeface="+mj-lt"/>
              </a:defRPr>
            </a:lvl1pPr>
          </a:lstStyle>
          <a:p>
            <a:fld id="{42CBA9FD-72D6-4A5E-8852-FBF7F688667D}" type="slidenum">
              <a:rPr lang="en-GB" smtClean="0">
                <a:solidFill>
                  <a:schemeClr val="bg1"/>
                </a:solidFill>
              </a:rPr>
              <a:pPr/>
              <a:t>4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AD15DBBD-5371-400A-E215-10FE3AE4CABB}"/>
              </a:ext>
            </a:extLst>
          </p:cNvPr>
          <p:cNvSpPr txBox="1">
            <a:spLocks/>
          </p:cNvSpPr>
          <p:nvPr/>
        </p:nvSpPr>
        <p:spPr>
          <a:xfrm>
            <a:off x="1181484" y="1086602"/>
            <a:ext cx="843915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/>
          </a:p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/>
          </a:p>
          <a:p>
            <a:endParaRPr lang="en-GB" sz="2400"/>
          </a:p>
          <a:p>
            <a:endParaRPr lang="en-GB" b="1"/>
          </a:p>
          <a:p>
            <a:endParaRPr lang="en-GB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48AD7F-A388-90DA-DDD7-AFAAD76038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5161" y="1014775"/>
            <a:ext cx="8821677" cy="482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092740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branding template New (3)">
  <a:themeElements>
    <a:clrScheme name="Custom 2">
      <a:dk1>
        <a:sysClr val="windowText" lastClr="000000"/>
      </a:dk1>
      <a:lt1>
        <a:sysClr val="window" lastClr="FFFFFF"/>
      </a:lt1>
      <a:dk2>
        <a:srgbClr val="003C70"/>
      </a:dk2>
      <a:lt2>
        <a:srgbClr val="EEECE1"/>
      </a:lt2>
      <a:accent1>
        <a:srgbClr val="61116A"/>
      </a:accent1>
      <a:accent2>
        <a:srgbClr val="E03FAF"/>
      </a:accent2>
      <a:accent3>
        <a:srgbClr val="003C70"/>
      </a:accent3>
      <a:accent4>
        <a:srgbClr val="FF4512"/>
      </a:accent4>
      <a:accent5>
        <a:srgbClr val="00AAA7"/>
      </a:accent5>
      <a:accent6>
        <a:srgbClr val="F6A800"/>
      </a:accent6>
      <a:hlink>
        <a:srgbClr val="00B0F0"/>
      </a:hlink>
      <a:folHlink>
        <a:srgbClr val="61116A"/>
      </a:folHlink>
    </a:clrScheme>
    <a:fontScheme name="arial-fo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277</Words>
  <Application>Microsoft Office PowerPoint</Application>
  <PresentationFormat>Widescreen</PresentationFormat>
  <Paragraphs>27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Arial</vt:lpstr>
      <vt:lpstr>Calibri</vt:lpstr>
      <vt:lpstr>Powerpoint branding template New (3)</vt:lpstr>
      <vt:lpstr> Finance Update</vt:lpstr>
      <vt:lpstr>Update of Audit Position 2018/19 to 2023/24</vt:lpstr>
      <vt:lpstr>PowerPoint Presentation</vt:lpstr>
      <vt:lpstr>PowerPoint Presentation</vt:lpstr>
    </vt:vector>
  </TitlesOfParts>
  <Company>Luton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Turner, Mark</dc:creator>
  <cp:lastModifiedBy>Gopal, Dev</cp:lastModifiedBy>
  <cp:revision>7</cp:revision>
  <dcterms:created xsi:type="dcterms:W3CDTF">2025-01-14T12:23:39Z</dcterms:created>
  <dcterms:modified xsi:type="dcterms:W3CDTF">2025-01-22T10:08:52Z</dcterms:modified>
</cp:coreProperties>
</file>