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71" r:id="rId2"/>
    <p:sldId id="372" r:id="rId3"/>
    <p:sldId id="37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B00"/>
    <a:srgbClr val="00875C"/>
    <a:srgbClr val="638000"/>
    <a:srgbClr val="00F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3979" autoAdjust="0"/>
  </p:normalViewPr>
  <p:slideViewPr>
    <p:cSldViewPr>
      <p:cViewPr varScale="1">
        <p:scale>
          <a:sx n="114" d="100"/>
          <a:sy n="114" d="100"/>
        </p:scale>
        <p:origin x="348" y="1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3804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00BB82-BB94-4889-B973-D10C939778DE}" type="doc">
      <dgm:prSet loTypeId="urn:microsoft.com/office/officeart/2005/8/layout/defaul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8086D9D7-697B-41A2-840D-102E5DBED26E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£0.5m pa council tax</a:t>
          </a:r>
          <a:endParaRPr lang="en-US" dirty="0"/>
        </a:p>
      </dgm:t>
    </dgm:pt>
    <dgm:pt modelId="{7CF3B722-E06D-4650-98F1-D2DA04E0B2C5}" type="parTrans" cxnId="{9A498767-B302-4243-997A-02D1564F9F56}">
      <dgm:prSet/>
      <dgm:spPr/>
      <dgm:t>
        <a:bodyPr/>
        <a:lstStyle/>
        <a:p>
          <a:endParaRPr lang="en-US"/>
        </a:p>
      </dgm:t>
    </dgm:pt>
    <dgm:pt modelId="{2E8AFD6F-D283-4C47-AA49-13829F517374}" type="sibTrans" cxnId="{9A498767-B302-4243-997A-02D1564F9F56}">
      <dgm:prSet/>
      <dgm:spPr/>
      <dgm:t>
        <a:bodyPr/>
        <a:lstStyle/>
        <a:p>
          <a:endParaRPr lang="en-US"/>
        </a:p>
      </dgm:t>
    </dgm:pt>
    <dgm:pt modelId="{7FC272EA-A682-4146-A6DE-8752EFEEBB6C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000" dirty="0" smtClean="0"/>
            <a:t>~£150k pa saving in temp accommodation</a:t>
          </a:r>
          <a:endParaRPr lang="en-US" sz="2000" dirty="0"/>
        </a:p>
      </dgm:t>
    </dgm:pt>
    <dgm:pt modelId="{38A1AE09-2FF0-4D5B-BDA2-E6EA8A708F84}" type="parTrans" cxnId="{7DD761B8-423E-4A41-860F-752890EE019D}">
      <dgm:prSet/>
      <dgm:spPr/>
      <dgm:t>
        <a:bodyPr/>
        <a:lstStyle/>
        <a:p>
          <a:endParaRPr lang="en-US"/>
        </a:p>
      </dgm:t>
    </dgm:pt>
    <dgm:pt modelId="{A1A30C97-F4D6-46AA-ADB9-3E10ECF8AEDE}" type="sibTrans" cxnId="{7DD761B8-423E-4A41-860F-752890EE019D}">
      <dgm:prSet/>
      <dgm:spPr/>
      <dgm:t>
        <a:bodyPr/>
        <a:lstStyle/>
        <a:p>
          <a:endParaRPr lang="en-US"/>
        </a:p>
      </dgm:t>
    </dgm:pt>
    <dgm:pt modelId="{B5769840-0C48-42D6-A3B1-4F83A78C3C3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£0.3m pa business rates </a:t>
          </a:r>
          <a:endParaRPr lang="en-US" dirty="0"/>
        </a:p>
      </dgm:t>
    </dgm:pt>
    <dgm:pt modelId="{2B79E8BA-675D-4F80-B6D5-DEF355F10C77}" type="parTrans" cxnId="{3008DE62-7161-4178-B627-3EB91C475532}">
      <dgm:prSet/>
      <dgm:spPr/>
      <dgm:t>
        <a:bodyPr/>
        <a:lstStyle/>
        <a:p>
          <a:endParaRPr lang="en-US"/>
        </a:p>
      </dgm:t>
    </dgm:pt>
    <dgm:pt modelId="{C224069C-5055-4FFB-A9D7-3F66BB791170}" type="sibTrans" cxnId="{3008DE62-7161-4178-B627-3EB91C475532}">
      <dgm:prSet/>
      <dgm:spPr/>
      <dgm:t>
        <a:bodyPr/>
        <a:lstStyle/>
        <a:p>
          <a:endParaRPr lang="en-US"/>
        </a:p>
      </dgm:t>
    </dgm:pt>
    <dgm:pt modelId="{0C3F8B36-3516-4FC9-BDBA-159B9823A4A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£20,000,000 social value and LEV </a:t>
          </a:r>
          <a:endParaRPr lang="en-US" dirty="0"/>
        </a:p>
      </dgm:t>
    </dgm:pt>
    <dgm:pt modelId="{79FB3CD5-280D-4535-9CE0-F995E4BC9EA2}" type="parTrans" cxnId="{C48F826E-01A0-4DDD-A2CE-CE6E87BE5B6F}">
      <dgm:prSet/>
      <dgm:spPr/>
      <dgm:t>
        <a:bodyPr/>
        <a:lstStyle/>
        <a:p>
          <a:endParaRPr lang="en-US"/>
        </a:p>
      </dgm:t>
    </dgm:pt>
    <dgm:pt modelId="{F2A8AE87-180F-4B9A-A96B-CAD54A9BDF40}" type="sibTrans" cxnId="{C48F826E-01A0-4DDD-A2CE-CE6E87BE5B6F}">
      <dgm:prSet/>
      <dgm:spPr/>
      <dgm:t>
        <a:bodyPr/>
        <a:lstStyle/>
        <a:p>
          <a:endParaRPr lang="en-US"/>
        </a:p>
      </dgm:t>
    </dgm:pt>
    <dgm:pt modelId="{45BCE352-5596-441B-B3DC-5D5810827B1F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LVU £28.3m</a:t>
          </a:r>
        </a:p>
      </dgm:t>
    </dgm:pt>
    <dgm:pt modelId="{490BEDDF-0597-4024-A1D0-8D6FA5100909}" type="parTrans" cxnId="{3420C30E-E772-44F9-AF79-0CADED92849B}">
      <dgm:prSet/>
      <dgm:spPr/>
      <dgm:t>
        <a:bodyPr/>
        <a:lstStyle/>
        <a:p>
          <a:endParaRPr lang="en-US"/>
        </a:p>
      </dgm:t>
    </dgm:pt>
    <dgm:pt modelId="{C35DB7CF-4349-4989-BEB8-C50D82B68122}" type="sibTrans" cxnId="{3420C30E-E772-44F9-AF79-0CADED92849B}">
      <dgm:prSet/>
      <dgm:spPr/>
      <dgm:t>
        <a:bodyPr/>
        <a:lstStyle/>
        <a:p>
          <a:endParaRPr lang="en-US"/>
        </a:p>
      </dgm:t>
    </dgm:pt>
    <dgm:pt modelId="{AE402887-CB7D-4FA4-B7B5-F9A1DE011B27}" type="pres">
      <dgm:prSet presAssocID="{A200BB82-BB94-4889-B973-D10C939778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03AA29-B3A8-4E11-881E-7043758ECECB}" type="pres">
      <dgm:prSet presAssocID="{8086D9D7-697B-41A2-840D-102E5DBED26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EE2BA-421A-42BB-941C-09934BE4C5B0}" type="pres">
      <dgm:prSet presAssocID="{2E8AFD6F-D283-4C47-AA49-13829F517374}" presName="sibTrans" presStyleCnt="0"/>
      <dgm:spPr/>
    </dgm:pt>
    <dgm:pt modelId="{78298031-2731-4643-9C4E-656DE63A7C7C}" type="pres">
      <dgm:prSet presAssocID="{7FC272EA-A682-4146-A6DE-8752EFEEBB6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2476E-94F7-43A8-8D61-F25D84742F09}" type="pres">
      <dgm:prSet presAssocID="{A1A30C97-F4D6-46AA-ADB9-3E10ECF8AEDE}" presName="sibTrans" presStyleCnt="0"/>
      <dgm:spPr/>
    </dgm:pt>
    <dgm:pt modelId="{4BD465C8-2398-4873-855F-36C1AC8A4130}" type="pres">
      <dgm:prSet presAssocID="{B5769840-0C48-42D6-A3B1-4F83A78C3C3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6B89E-26DD-4965-89C3-F320026C4B3C}" type="pres">
      <dgm:prSet presAssocID="{C224069C-5055-4FFB-A9D7-3F66BB791170}" presName="sibTrans" presStyleCnt="0"/>
      <dgm:spPr/>
    </dgm:pt>
    <dgm:pt modelId="{2454B6C2-EA1D-44B9-B6F7-031F3C7DFC1C}" type="pres">
      <dgm:prSet presAssocID="{0C3F8B36-3516-4FC9-BDBA-159B9823A4A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8F83A-679F-4A9B-BFD8-00EA2CAAC1E6}" type="pres">
      <dgm:prSet presAssocID="{F2A8AE87-180F-4B9A-A96B-CAD54A9BDF40}" presName="sibTrans" presStyleCnt="0"/>
      <dgm:spPr/>
    </dgm:pt>
    <dgm:pt modelId="{DF84DAA8-6281-401D-8ECD-2211CB5E3719}" type="pres">
      <dgm:prSet presAssocID="{45BCE352-5596-441B-B3DC-5D5810827B1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5BF3B9-75CF-4C29-B908-0339E71737F1}" type="presOf" srcId="{45BCE352-5596-441B-B3DC-5D5810827B1F}" destId="{DF84DAA8-6281-401D-8ECD-2211CB5E3719}" srcOrd="0" destOrd="0" presId="urn:microsoft.com/office/officeart/2005/8/layout/default"/>
    <dgm:cxn modelId="{321483CE-BDD6-4DD9-A3EA-4286C464802F}" type="presOf" srcId="{7FC272EA-A682-4146-A6DE-8752EFEEBB6C}" destId="{78298031-2731-4643-9C4E-656DE63A7C7C}" srcOrd="0" destOrd="0" presId="urn:microsoft.com/office/officeart/2005/8/layout/default"/>
    <dgm:cxn modelId="{44DEBFDD-FAC5-48A5-99D1-C3F4EEF9BA5D}" type="presOf" srcId="{A200BB82-BB94-4889-B973-D10C939778DE}" destId="{AE402887-CB7D-4FA4-B7B5-F9A1DE011B27}" srcOrd="0" destOrd="0" presId="urn:microsoft.com/office/officeart/2005/8/layout/default"/>
    <dgm:cxn modelId="{9A498767-B302-4243-997A-02D1564F9F56}" srcId="{A200BB82-BB94-4889-B973-D10C939778DE}" destId="{8086D9D7-697B-41A2-840D-102E5DBED26E}" srcOrd="0" destOrd="0" parTransId="{7CF3B722-E06D-4650-98F1-D2DA04E0B2C5}" sibTransId="{2E8AFD6F-D283-4C47-AA49-13829F517374}"/>
    <dgm:cxn modelId="{EDFDE540-F13A-4821-8A96-B7C1440016B3}" type="presOf" srcId="{0C3F8B36-3516-4FC9-BDBA-159B9823A4A3}" destId="{2454B6C2-EA1D-44B9-B6F7-031F3C7DFC1C}" srcOrd="0" destOrd="0" presId="urn:microsoft.com/office/officeart/2005/8/layout/default"/>
    <dgm:cxn modelId="{7001402B-505B-423C-80E2-503C039982C2}" type="presOf" srcId="{B5769840-0C48-42D6-A3B1-4F83A78C3C36}" destId="{4BD465C8-2398-4873-855F-36C1AC8A4130}" srcOrd="0" destOrd="0" presId="urn:microsoft.com/office/officeart/2005/8/layout/default"/>
    <dgm:cxn modelId="{C48F826E-01A0-4DDD-A2CE-CE6E87BE5B6F}" srcId="{A200BB82-BB94-4889-B973-D10C939778DE}" destId="{0C3F8B36-3516-4FC9-BDBA-159B9823A4A3}" srcOrd="3" destOrd="0" parTransId="{79FB3CD5-280D-4535-9CE0-F995E4BC9EA2}" sibTransId="{F2A8AE87-180F-4B9A-A96B-CAD54A9BDF40}"/>
    <dgm:cxn modelId="{7DD761B8-423E-4A41-860F-752890EE019D}" srcId="{A200BB82-BB94-4889-B973-D10C939778DE}" destId="{7FC272EA-A682-4146-A6DE-8752EFEEBB6C}" srcOrd="1" destOrd="0" parTransId="{38A1AE09-2FF0-4D5B-BDA2-E6EA8A708F84}" sibTransId="{A1A30C97-F4D6-46AA-ADB9-3E10ECF8AEDE}"/>
    <dgm:cxn modelId="{3420C30E-E772-44F9-AF79-0CADED92849B}" srcId="{A200BB82-BB94-4889-B973-D10C939778DE}" destId="{45BCE352-5596-441B-B3DC-5D5810827B1F}" srcOrd="4" destOrd="0" parTransId="{490BEDDF-0597-4024-A1D0-8D6FA5100909}" sibTransId="{C35DB7CF-4349-4989-BEB8-C50D82B68122}"/>
    <dgm:cxn modelId="{3008DE62-7161-4178-B627-3EB91C475532}" srcId="{A200BB82-BB94-4889-B973-D10C939778DE}" destId="{B5769840-0C48-42D6-A3B1-4F83A78C3C36}" srcOrd="2" destOrd="0" parTransId="{2B79E8BA-675D-4F80-B6D5-DEF355F10C77}" sibTransId="{C224069C-5055-4FFB-A9D7-3F66BB791170}"/>
    <dgm:cxn modelId="{A831067A-4E87-430D-8B13-6B575ECA8B8B}" type="presOf" srcId="{8086D9D7-697B-41A2-840D-102E5DBED26E}" destId="{3F03AA29-B3A8-4E11-881E-7043758ECECB}" srcOrd="0" destOrd="0" presId="urn:microsoft.com/office/officeart/2005/8/layout/default"/>
    <dgm:cxn modelId="{A4FD713C-029E-4470-B46D-A8EB5FA26E3D}" type="presParOf" srcId="{AE402887-CB7D-4FA4-B7B5-F9A1DE011B27}" destId="{3F03AA29-B3A8-4E11-881E-7043758ECECB}" srcOrd="0" destOrd="0" presId="urn:microsoft.com/office/officeart/2005/8/layout/default"/>
    <dgm:cxn modelId="{AAC82871-259B-44A1-9811-9068001DFFD9}" type="presParOf" srcId="{AE402887-CB7D-4FA4-B7B5-F9A1DE011B27}" destId="{995EE2BA-421A-42BB-941C-09934BE4C5B0}" srcOrd="1" destOrd="0" presId="urn:microsoft.com/office/officeart/2005/8/layout/default"/>
    <dgm:cxn modelId="{6D204942-5B0B-46C9-AD3E-6386EECCBABF}" type="presParOf" srcId="{AE402887-CB7D-4FA4-B7B5-F9A1DE011B27}" destId="{78298031-2731-4643-9C4E-656DE63A7C7C}" srcOrd="2" destOrd="0" presId="urn:microsoft.com/office/officeart/2005/8/layout/default"/>
    <dgm:cxn modelId="{493EC2AB-670C-4706-B8FC-34C9DB51EE14}" type="presParOf" srcId="{AE402887-CB7D-4FA4-B7B5-F9A1DE011B27}" destId="{9962476E-94F7-43A8-8D61-F25D84742F09}" srcOrd="3" destOrd="0" presId="urn:microsoft.com/office/officeart/2005/8/layout/default"/>
    <dgm:cxn modelId="{B680348B-6072-4F0D-8A8C-6CBF4B1CE2D5}" type="presParOf" srcId="{AE402887-CB7D-4FA4-B7B5-F9A1DE011B27}" destId="{4BD465C8-2398-4873-855F-36C1AC8A4130}" srcOrd="4" destOrd="0" presId="urn:microsoft.com/office/officeart/2005/8/layout/default"/>
    <dgm:cxn modelId="{19FF6112-25A3-4DCC-85F5-93F12241AA75}" type="presParOf" srcId="{AE402887-CB7D-4FA4-B7B5-F9A1DE011B27}" destId="{5966B89E-26DD-4965-89C3-F320026C4B3C}" srcOrd="5" destOrd="0" presId="urn:microsoft.com/office/officeart/2005/8/layout/default"/>
    <dgm:cxn modelId="{29F5E602-29EF-4689-AF0C-B00FB478DEF9}" type="presParOf" srcId="{AE402887-CB7D-4FA4-B7B5-F9A1DE011B27}" destId="{2454B6C2-EA1D-44B9-B6F7-031F3C7DFC1C}" srcOrd="6" destOrd="0" presId="urn:microsoft.com/office/officeart/2005/8/layout/default"/>
    <dgm:cxn modelId="{369F5072-DCFC-42FC-AB2D-80A36398C1E3}" type="presParOf" srcId="{AE402887-CB7D-4FA4-B7B5-F9A1DE011B27}" destId="{52A8F83A-679F-4A9B-BFD8-00EA2CAAC1E6}" srcOrd="7" destOrd="0" presId="urn:microsoft.com/office/officeart/2005/8/layout/default"/>
    <dgm:cxn modelId="{011642EE-ED7E-459B-BDBB-BA03FAB14DEC}" type="presParOf" srcId="{AE402887-CB7D-4FA4-B7B5-F9A1DE011B27}" destId="{DF84DAA8-6281-401D-8ECD-2211CB5E371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00BB82-BB94-4889-B973-D10C939778DE}" type="doc">
      <dgm:prSet loTypeId="urn:microsoft.com/office/officeart/2005/8/layout/default" loCatId="list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8086D9D7-697B-41A2-840D-102E5DBED26E}">
      <dgm:prSet phldrT="[Text]"/>
      <dgm:spPr/>
      <dgm:t>
        <a:bodyPr/>
        <a:lstStyle/>
        <a:p>
          <a:r>
            <a:rPr lang="en-US" dirty="0" smtClean="0"/>
            <a:t>292 homes</a:t>
          </a:r>
          <a:endParaRPr lang="en-US" dirty="0"/>
        </a:p>
      </dgm:t>
    </dgm:pt>
    <dgm:pt modelId="{7CF3B722-E06D-4650-98F1-D2DA04E0B2C5}" type="parTrans" cxnId="{9A498767-B302-4243-997A-02D1564F9F56}">
      <dgm:prSet/>
      <dgm:spPr/>
      <dgm:t>
        <a:bodyPr/>
        <a:lstStyle/>
        <a:p>
          <a:endParaRPr lang="en-US"/>
        </a:p>
      </dgm:t>
    </dgm:pt>
    <dgm:pt modelId="{2E8AFD6F-D283-4C47-AA49-13829F517374}" type="sibTrans" cxnId="{9A498767-B302-4243-997A-02D1564F9F56}">
      <dgm:prSet/>
      <dgm:spPr/>
      <dgm:t>
        <a:bodyPr/>
        <a:lstStyle/>
        <a:p>
          <a:endParaRPr lang="en-US"/>
        </a:p>
      </dgm:t>
    </dgm:pt>
    <dgm:pt modelId="{7FC272EA-A682-4146-A6DE-8752EFEEBB6C}">
      <dgm:prSet phldrT="[Text]"/>
      <dgm:spPr/>
      <dgm:t>
        <a:bodyPr/>
        <a:lstStyle/>
        <a:p>
          <a:r>
            <a:rPr lang="en-US" dirty="0" smtClean="0"/>
            <a:t>20-43% affordable homes </a:t>
          </a:r>
          <a:endParaRPr lang="en-US" dirty="0"/>
        </a:p>
      </dgm:t>
    </dgm:pt>
    <dgm:pt modelId="{38A1AE09-2FF0-4D5B-BDA2-E6EA8A708F84}" type="parTrans" cxnId="{7DD761B8-423E-4A41-860F-752890EE019D}">
      <dgm:prSet/>
      <dgm:spPr/>
      <dgm:t>
        <a:bodyPr/>
        <a:lstStyle/>
        <a:p>
          <a:endParaRPr lang="en-US"/>
        </a:p>
      </dgm:t>
    </dgm:pt>
    <dgm:pt modelId="{A1A30C97-F4D6-46AA-ADB9-3E10ECF8AEDE}" type="sibTrans" cxnId="{7DD761B8-423E-4A41-860F-752890EE019D}">
      <dgm:prSet/>
      <dgm:spPr/>
      <dgm:t>
        <a:bodyPr/>
        <a:lstStyle/>
        <a:p>
          <a:endParaRPr lang="en-US"/>
        </a:p>
      </dgm:t>
    </dgm:pt>
    <dgm:pt modelId="{B5769840-0C48-42D6-A3B1-4F83A78C3C36}">
      <dgm:prSet phldrT="[Text]"/>
      <dgm:spPr/>
      <dgm:t>
        <a:bodyPr/>
        <a:lstStyle/>
        <a:p>
          <a:r>
            <a:rPr lang="en-US" dirty="0" smtClean="0"/>
            <a:t>6,000m</a:t>
          </a:r>
          <a:r>
            <a:rPr lang="en-US" baseline="30000" dirty="0" smtClean="0"/>
            <a:t>2</a:t>
          </a:r>
          <a:r>
            <a:rPr lang="en-US" dirty="0" smtClean="0"/>
            <a:t> of employment and retail space</a:t>
          </a:r>
          <a:endParaRPr lang="en-US" dirty="0"/>
        </a:p>
      </dgm:t>
    </dgm:pt>
    <dgm:pt modelId="{2B79E8BA-675D-4F80-B6D5-DEF355F10C77}" type="parTrans" cxnId="{3008DE62-7161-4178-B627-3EB91C475532}">
      <dgm:prSet/>
      <dgm:spPr/>
      <dgm:t>
        <a:bodyPr/>
        <a:lstStyle/>
        <a:p>
          <a:endParaRPr lang="en-US"/>
        </a:p>
      </dgm:t>
    </dgm:pt>
    <dgm:pt modelId="{C224069C-5055-4FFB-A9D7-3F66BB791170}" type="sibTrans" cxnId="{3008DE62-7161-4178-B627-3EB91C475532}">
      <dgm:prSet/>
      <dgm:spPr/>
      <dgm:t>
        <a:bodyPr/>
        <a:lstStyle/>
        <a:p>
          <a:endParaRPr lang="en-US"/>
        </a:p>
      </dgm:t>
    </dgm:pt>
    <dgm:pt modelId="{0C3F8B36-3516-4FC9-BDBA-159B9823A4A3}">
      <dgm:prSet phldrT="[Text]"/>
      <dgm:spPr/>
      <dgm:t>
        <a:bodyPr/>
        <a:lstStyle/>
        <a:p>
          <a:r>
            <a:rPr lang="en-US" dirty="0" smtClean="0"/>
            <a:t>£105,000,000</a:t>
          </a:r>
        </a:p>
        <a:p>
          <a:r>
            <a:rPr lang="en-US" dirty="0" smtClean="0"/>
            <a:t>Investment </a:t>
          </a:r>
          <a:endParaRPr lang="en-US" dirty="0"/>
        </a:p>
      </dgm:t>
    </dgm:pt>
    <dgm:pt modelId="{79FB3CD5-280D-4535-9CE0-F995E4BC9EA2}" type="parTrans" cxnId="{C48F826E-01A0-4DDD-A2CE-CE6E87BE5B6F}">
      <dgm:prSet/>
      <dgm:spPr/>
      <dgm:t>
        <a:bodyPr/>
        <a:lstStyle/>
        <a:p>
          <a:endParaRPr lang="en-US"/>
        </a:p>
      </dgm:t>
    </dgm:pt>
    <dgm:pt modelId="{F2A8AE87-180F-4B9A-A96B-CAD54A9BDF40}" type="sibTrans" cxnId="{C48F826E-01A0-4DDD-A2CE-CE6E87BE5B6F}">
      <dgm:prSet/>
      <dgm:spPr/>
      <dgm:t>
        <a:bodyPr/>
        <a:lstStyle/>
        <a:p>
          <a:endParaRPr lang="en-US"/>
        </a:p>
      </dgm:t>
    </dgm:pt>
    <dgm:pt modelId="{45BCE352-5596-441B-B3DC-5D5810827B1F}">
      <dgm:prSet phldrT="[Text]"/>
      <dgm:spPr/>
      <dgm:t>
        <a:bodyPr/>
        <a:lstStyle/>
        <a:p>
          <a:r>
            <a:rPr lang="en-US" dirty="0" smtClean="0"/>
            <a:t>Value Uplift</a:t>
          </a:r>
        </a:p>
      </dgm:t>
    </dgm:pt>
    <dgm:pt modelId="{490BEDDF-0597-4024-A1D0-8D6FA5100909}" type="parTrans" cxnId="{3420C30E-E772-44F9-AF79-0CADED92849B}">
      <dgm:prSet/>
      <dgm:spPr/>
      <dgm:t>
        <a:bodyPr/>
        <a:lstStyle/>
        <a:p>
          <a:endParaRPr lang="en-US"/>
        </a:p>
      </dgm:t>
    </dgm:pt>
    <dgm:pt modelId="{C35DB7CF-4349-4989-BEB8-C50D82B68122}" type="sibTrans" cxnId="{3420C30E-E772-44F9-AF79-0CADED92849B}">
      <dgm:prSet/>
      <dgm:spPr/>
      <dgm:t>
        <a:bodyPr/>
        <a:lstStyle/>
        <a:p>
          <a:endParaRPr lang="en-US"/>
        </a:p>
      </dgm:t>
    </dgm:pt>
    <dgm:pt modelId="{AE402887-CB7D-4FA4-B7B5-F9A1DE011B27}" type="pres">
      <dgm:prSet presAssocID="{A200BB82-BB94-4889-B973-D10C939778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03AA29-B3A8-4E11-881E-7043758ECECB}" type="pres">
      <dgm:prSet presAssocID="{8086D9D7-697B-41A2-840D-102E5DBED26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EE2BA-421A-42BB-941C-09934BE4C5B0}" type="pres">
      <dgm:prSet presAssocID="{2E8AFD6F-D283-4C47-AA49-13829F517374}" presName="sibTrans" presStyleCnt="0"/>
      <dgm:spPr/>
    </dgm:pt>
    <dgm:pt modelId="{78298031-2731-4643-9C4E-656DE63A7C7C}" type="pres">
      <dgm:prSet presAssocID="{7FC272EA-A682-4146-A6DE-8752EFEEBB6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2476E-94F7-43A8-8D61-F25D84742F09}" type="pres">
      <dgm:prSet presAssocID="{A1A30C97-F4D6-46AA-ADB9-3E10ECF8AEDE}" presName="sibTrans" presStyleCnt="0"/>
      <dgm:spPr/>
    </dgm:pt>
    <dgm:pt modelId="{4BD465C8-2398-4873-855F-36C1AC8A4130}" type="pres">
      <dgm:prSet presAssocID="{B5769840-0C48-42D6-A3B1-4F83A78C3C3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6B89E-26DD-4965-89C3-F320026C4B3C}" type="pres">
      <dgm:prSet presAssocID="{C224069C-5055-4FFB-A9D7-3F66BB791170}" presName="sibTrans" presStyleCnt="0"/>
      <dgm:spPr/>
    </dgm:pt>
    <dgm:pt modelId="{2454B6C2-EA1D-44B9-B6F7-031F3C7DFC1C}" type="pres">
      <dgm:prSet presAssocID="{0C3F8B36-3516-4FC9-BDBA-159B9823A4A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8F83A-679F-4A9B-BFD8-00EA2CAAC1E6}" type="pres">
      <dgm:prSet presAssocID="{F2A8AE87-180F-4B9A-A96B-CAD54A9BDF40}" presName="sibTrans" presStyleCnt="0"/>
      <dgm:spPr/>
    </dgm:pt>
    <dgm:pt modelId="{DF84DAA8-6281-401D-8ECD-2211CB5E3719}" type="pres">
      <dgm:prSet presAssocID="{45BCE352-5596-441B-B3DC-5D5810827B1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5BF3B9-75CF-4C29-B908-0339E71737F1}" type="presOf" srcId="{45BCE352-5596-441B-B3DC-5D5810827B1F}" destId="{DF84DAA8-6281-401D-8ECD-2211CB5E3719}" srcOrd="0" destOrd="0" presId="urn:microsoft.com/office/officeart/2005/8/layout/default"/>
    <dgm:cxn modelId="{321483CE-BDD6-4DD9-A3EA-4286C464802F}" type="presOf" srcId="{7FC272EA-A682-4146-A6DE-8752EFEEBB6C}" destId="{78298031-2731-4643-9C4E-656DE63A7C7C}" srcOrd="0" destOrd="0" presId="urn:microsoft.com/office/officeart/2005/8/layout/default"/>
    <dgm:cxn modelId="{44DEBFDD-FAC5-48A5-99D1-C3F4EEF9BA5D}" type="presOf" srcId="{A200BB82-BB94-4889-B973-D10C939778DE}" destId="{AE402887-CB7D-4FA4-B7B5-F9A1DE011B27}" srcOrd="0" destOrd="0" presId="urn:microsoft.com/office/officeart/2005/8/layout/default"/>
    <dgm:cxn modelId="{9A498767-B302-4243-997A-02D1564F9F56}" srcId="{A200BB82-BB94-4889-B973-D10C939778DE}" destId="{8086D9D7-697B-41A2-840D-102E5DBED26E}" srcOrd="0" destOrd="0" parTransId="{7CF3B722-E06D-4650-98F1-D2DA04E0B2C5}" sibTransId="{2E8AFD6F-D283-4C47-AA49-13829F517374}"/>
    <dgm:cxn modelId="{EDFDE540-F13A-4821-8A96-B7C1440016B3}" type="presOf" srcId="{0C3F8B36-3516-4FC9-BDBA-159B9823A4A3}" destId="{2454B6C2-EA1D-44B9-B6F7-031F3C7DFC1C}" srcOrd="0" destOrd="0" presId="urn:microsoft.com/office/officeart/2005/8/layout/default"/>
    <dgm:cxn modelId="{7001402B-505B-423C-80E2-503C039982C2}" type="presOf" srcId="{B5769840-0C48-42D6-A3B1-4F83A78C3C36}" destId="{4BD465C8-2398-4873-855F-36C1AC8A4130}" srcOrd="0" destOrd="0" presId="urn:microsoft.com/office/officeart/2005/8/layout/default"/>
    <dgm:cxn modelId="{C48F826E-01A0-4DDD-A2CE-CE6E87BE5B6F}" srcId="{A200BB82-BB94-4889-B973-D10C939778DE}" destId="{0C3F8B36-3516-4FC9-BDBA-159B9823A4A3}" srcOrd="3" destOrd="0" parTransId="{79FB3CD5-280D-4535-9CE0-F995E4BC9EA2}" sibTransId="{F2A8AE87-180F-4B9A-A96B-CAD54A9BDF40}"/>
    <dgm:cxn modelId="{7DD761B8-423E-4A41-860F-752890EE019D}" srcId="{A200BB82-BB94-4889-B973-D10C939778DE}" destId="{7FC272EA-A682-4146-A6DE-8752EFEEBB6C}" srcOrd="1" destOrd="0" parTransId="{38A1AE09-2FF0-4D5B-BDA2-E6EA8A708F84}" sibTransId="{A1A30C97-F4D6-46AA-ADB9-3E10ECF8AEDE}"/>
    <dgm:cxn modelId="{3420C30E-E772-44F9-AF79-0CADED92849B}" srcId="{A200BB82-BB94-4889-B973-D10C939778DE}" destId="{45BCE352-5596-441B-B3DC-5D5810827B1F}" srcOrd="4" destOrd="0" parTransId="{490BEDDF-0597-4024-A1D0-8D6FA5100909}" sibTransId="{C35DB7CF-4349-4989-BEB8-C50D82B68122}"/>
    <dgm:cxn modelId="{3008DE62-7161-4178-B627-3EB91C475532}" srcId="{A200BB82-BB94-4889-B973-D10C939778DE}" destId="{B5769840-0C48-42D6-A3B1-4F83A78C3C36}" srcOrd="2" destOrd="0" parTransId="{2B79E8BA-675D-4F80-B6D5-DEF355F10C77}" sibTransId="{C224069C-5055-4FFB-A9D7-3F66BB791170}"/>
    <dgm:cxn modelId="{A831067A-4E87-430D-8B13-6B575ECA8B8B}" type="presOf" srcId="{8086D9D7-697B-41A2-840D-102E5DBED26E}" destId="{3F03AA29-B3A8-4E11-881E-7043758ECECB}" srcOrd="0" destOrd="0" presId="urn:microsoft.com/office/officeart/2005/8/layout/default"/>
    <dgm:cxn modelId="{A4FD713C-029E-4470-B46D-A8EB5FA26E3D}" type="presParOf" srcId="{AE402887-CB7D-4FA4-B7B5-F9A1DE011B27}" destId="{3F03AA29-B3A8-4E11-881E-7043758ECECB}" srcOrd="0" destOrd="0" presId="urn:microsoft.com/office/officeart/2005/8/layout/default"/>
    <dgm:cxn modelId="{AAC82871-259B-44A1-9811-9068001DFFD9}" type="presParOf" srcId="{AE402887-CB7D-4FA4-B7B5-F9A1DE011B27}" destId="{995EE2BA-421A-42BB-941C-09934BE4C5B0}" srcOrd="1" destOrd="0" presId="urn:microsoft.com/office/officeart/2005/8/layout/default"/>
    <dgm:cxn modelId="{6D204942-5B0B-46C9-AD3E-6386EECCBABF}" type="presParOf" srcId="{AE402887-CB7D-4FA4-B7B5-F9A1DE011B27}" destId="{78298031-2731-4643-9C4E-656DE63A7C7C}" srcOrd="2" destOrd="0" presId="urn:microsoft.com/office/officeart/2005/8/layout/default"/>
    <dgm:cxn modelId="{493EC2AB-670C-4706-B8FC-34C9DB51EE14}" type="presParOf" srcId="{AE402887-CB7D-4FA4-B7B5-F9A1DE011B27}" destId="{9962476E-94F7-43A8-8D61-F25D84742F09}" srcOrd="3" destOrd="0" presId="urn:microsoft.com/office/officeart/2005/8/layout/default"/>
    <dgm:cxn modelId="{B680348B-6072-4F0D-8A8C-6CBF4B1CE2D5}" type="presParOf" srcId="{AE402887-CB7D-4FA4-B7B5-F9A1DE011B27}" destId="{4BD465C8-2398-4873-855F-36C1AC8A4130}" srcOrd="4" destOrd="0" presId="urn:microsoft.com/office/officeart/2005/8/layout/default"/>
    <dgm:cxn modelId="{19FF6112-25A3-4DCC-85F5-93F12241AA75}" type="presParOf" srcId="{AE402887-CB7D-4FA4-B7B5-F9A1DE011B27}" destId="{5966B89E-26DD-4965-89C3-F320026C4B3C}" srcOrd="5" destOrd="0" presId="urn:microsoft.com/office/officeart/2005/8/layout/default"/>
    <dgm:cxn modelId="{29F5E602-29EF-4689-AF0C-B00FB478DEF9}" type="presParOf" srcId="{AE402887-CB7D-4FA4-B7B5-F9A1DE011B27}" destId="{2454B6C2-EA1D-44B9-B6F7-031F3C7DFC1C}" srcOrd="6" destOrd="0" presId="urn:microsoft.com/office/officeart/2005/8/layout/default"/>
    <dgm:cxn modelId="{369F5072-DCFC-42FC-AB2D-80A36398C1E3}" type="presParOf" srcId="{AE402887-CB7D-4FA4-B7B5-F9A1DE011B27}" destId="{52A8F83A-679F-4A9B-BFD8-00EA2CAAC1E6}" srcOrd="7" destOrd="0" presId="urn:microsoft.com/office/officeart/2005/8/layout/default"/>
    <dgm:cxn modelId="{011642EE-ED7E-459B-BDBB-BA03FAB14DEC}" type="presParOf" srcId="{AE402887-CB7D-4FA4-B7B5-F9A1DE011B27}" destId="{DF84DAA8-6281-401D-8ECD-2211CB5E371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03AA29-B3A8-4E11-881E-7043758ECECB}">
      <dsp:nvSpPr>
        <dsp:cNvPr id="0" name=""/>
        <dsp:cNvSpPr/>
      </dsp:nvSpPr>
      <dsp:spPr>
        <a:xfrm>
          <a:off x="3939" y="407940"/>
          <a:ext cx="2132853" cy="127971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£0.5m pa council tax</a:t>
          </a:r>
          <a:endParaRPr lang="en-US" sz="2700" kern="1200" dirty="0"/>
        </a:p>
      </dsp:txBody>
      <dsp:txXfrm>
        <a:off x="3939" y="407940"/>
        <a:ext cx="2132853" cy="1279711"/>
      </dsp:txXfrm>
    </dsp:sp>
    <dsp:sp modelId="{78298031-2731-4643-9C4E-656DE63A7C7C}">
      <dsp:nvSpPr>
        <dsp:cNvPr id="0" name=""/>
        <dsp:cNvSpPr/>
      </dsp:nvSpPr>
      <dsp:spPr>
        <a:xfrm>
          <a:off x="2350077" y="407940"/>
          <a:ext cx="2132853" cy="127971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~£150k pa saving in temp accommodation</a:t>
          </a:r>
          <a:endParaRPr lang="en-US" sz="2000" kern="1200" dirty="0"/>
        </a:p>
      </dsp:txBody>
      <dsp:txXfrm>
        <a:off x="2350077" y="407940"/>
        <a:ext cx="2132853" cy="1279711"/>
      </dsp:txXfrm>
    </dsp:sp>
    <dsp:sp modelId="{4BD465C8-2398-4873-855F-36C1AC8A4130}">
      <dsp:nvSpPr>
        <dsp:cNvPr id="0" name=""/>
        <dsp:cNvSpPr/>
      </dsp:nvSpPr>
      <dsp:spPr>
        <a:xfrm>
          <a:off x="4696216" y="407940"/>
          <a:ext cx="2132853" cy="127971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£0.3m pa business rates </a:t>
          </a:r>
          <a:endParaRPr lang="en-US" sz="2700" kern="1200" dirty="0"/>
        </a:p>
      </dsp:txBody>
      <dsp:txXfrm>
        <a:off x="4696216" y="407940"/>
        <a:ext cx="2132853" cy="1279711"/>
      </dsp:txXfrm>
    </dsp:sp>
    <dsp:sp modelId="{2454B6C2-EA1D-44B9-B6F7-031F3C7DFC1C}">
      <dsp:nvSpPr>
        <dsp:cNvPr id="0" name=""/>
        <dsp:cNvSpPr/>
      </dsp:nvSpPr>
      <dsp:spPr>
        <a:xfrm>
          <a:off x="7042354" y="407940"/>
          <a:ext cx="2132853" cy="127971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£20,000,000 social value and LEV </a:t>
          </a:r>
          <a:endParaRPr lang="en-US" sz="2700" kern="1200" dirty="0"/>
        </a:p>
      </dsp:txBody>
      <dsp:txXfrm>
        <a:off x="7042354" y="407940"/>
        <a:ext cx="2132853" cy="1279711"/>
      </dsp:txXfrm>
    </dsp:sp>
    <dsp:sp modelId="{DF84DAA8-6281-401D-8ECD-2211CB5E3719}">
      <dsp:nvSpPr>
        <dsp:cNvPr id="0" name=""/>
        <dsp:cNvSpPr/>
      </dsp:nvSpPr>
      <dsp:spPr>
        <a:xfrm>
          <a:off x="9388493" y="407940"/>
          <a:ext cx="2132853" cy="127971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LVU £28.3m</a:t>
          </a:r>
        </a:p>
      </dsp:txBody>
      <dsp:txXfrm>
        <a:off x="9388493" y="407940"/>
        <a:ext cx="2132853" cy="1279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03AA29-B3A8-4E11-881E-7043758ECECB}">
      <dsp:nvSpPr>
        <dsp:cNvPr id="0" name=""/>
        <dsp:cNvSpPr/>
      </dsp:nvSpPr>
      <dsp:spPr>
        <a:xfrm>
          <a:off x="3934" y="484771"/>
          <a:ext cx="2130211" cy="127812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292 homes</a:t>
          </a:r>
          <a:endParaRPr lang="en-US" sz="2100" kern="1200" dirty="0"/>
        </a:p>
      </dsp:txBody>
      <dsp:txXfrm>
        <a:off x="3934" y="484771"/>
        <a:ext cx="2130211" cy="1278127"/>
      </dsp:txXfrm>
    </dsp:sp>
    <dsp:sp modelId="{78298031-2731-4643-9C4E-656DE63A7C7C}">
      <dsp:nvSpPr>
        <dsp:cNvPr id="0" name=""/>
        <dsp:cNvSpPr/>
      </dsp:nvSpPr>
      <dsp:spPr>
        <a:xfrm>
          <a:off x="2347167" y="484771"/>
          <a:ext cx="2130211" cy="127812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20-43% affordable homes </a:t>
          </a:r>
          <a:endParaRPr lang="en-US" sz="2100" kern="1200" dirty="0"/>
        </a:p>
      </dsp:txBody>
      <dsp:txXfrm>
        <a:off x="2347167" y="484771"/>
        <a:ext cx="2130211" cy="1278127"/>
      </dsp:txXfrm>
    </dsp:sp>
    <dsp:sp modelId="{4BD465C8-2398-4873-855F-36C1AC8A4130}">
      <dsp:nvSpPr>
        <dsp:cNvPr id="0" name=""/>
        <dsp:cNvSpPr/>
      </dsp:nvSpPr>
      <dsp:spPr>
        <a:xfrm>
          <a:off x="4690400" y="484771"/>
          <a:ext cx="2130211" cy="127812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6,000m</a:t>
          </a:r>
          <a:r>
            <a:rPr lang="en-US" sz="2100" kern="1200" baseline="30000" dirty="0" smtClean="0"/>
            <a:t>2</a:t>
          </a:r>
          <a:r>
            <a:rPr lang="en-US" sz="2100" kern="1200" dirty="0" smtClean="0"/>
            <a:t> of employment and retail space</a:t>
          </a:r>
          <a:endParaRPr lang="en-US" sz="2100" kern="1200" dirty="0"/>
        </a:p>
      </dsp:txBody>
      <dsp:txXfrm>
        <a:off x="4690400" y="484771"/>
        <a:ext cx="2130211" cy="1278127"/>
      </dsp:txXfrm>
    </dsp:sp>
    <dsp:sp modelId="{2454B6C2-EA1D-44B9-B6F7-031F3C7DFC1C}">
      <dsp:nvSpPr>
        <dsp:cNvPr id="0" name=""/>
        <dsp:cNvSpPr/>
      </dsp:nvSpPr>
      <dsp:spPr>
        <a:xfrm>
          <a:off x="7033633" y="484771"/>
          <a:ext cx="2130211" cy="127812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£105,000,000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Investment </a:t>
          </a:r>
          <a:endParaRPr lang="en-US" sz="2100" kern="1200" dirty="0"/>
        </a:p>
      </dsp:txBody>
      <dsp:txXfrm>
        <a:off x="7033633" y="484771"/>
        <a:ext cx="2130211" cy="1278127"/>
      </dsp:txXfrm>
    </dsp:sp>
    <dsp:sp modelId="{DF84DAA8-6281-401D-8ECD-2211CB5E3719}">
      <dsp:nvSpPr>
        <dsp:cNvPr id="0" name=""/>
        <dsp:cNvSpPr/>
      </dsp:nvSpPr>
      <dsp:spPr>
        <a:xfrm>
          <a:off x="9376866" y="484771"/>
          <a:ext cx="2130211" cy="127812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Value Uplift</a:t>
          </a:r>
        </a:p>
      </dsp:txBody>
      <dsp:txXfrm>
        <a:off x="9376866" y="484771"/>
        <a:ext cx="2130211" cy="1278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F050F-4EFE-4D94-AD1C-A9F3C9A45D29}" type="datetimeFigureOut">
              <a:rPr lang="en-GB" smtClean="0"/>
              <a:t>19/02/2024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B4440-837F-4BBC-9488-CDB673C782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613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Sea Fo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000" y="3902460"/>
            <a:ext cx="8424000" cy="1094219"/>
          </a:xfrm>
        </p:spPr>
        <p:txBody>
          <a:bodyPr anchor="t"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2B373-213A-0ACA-CD23-8E5D40CBA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000" y="5033026"/>
            <a:ext cx="8424000" cy="915974"/>
          </a:xfr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ADEA0-9A14-EBF5-C117-82D0D5F1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2000" y="6204004"/>
            <a:ext cx="180000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DCBCEF-1F03-4811-856B-436B81B6411F}" type="datetime4">
              <a:rPr lang="en-GB" smtClean="0"/>
              <a:t>19 February 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3972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Divider Slide - Sea Fo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368" y="3119718"/>
            <a:ext cx="6336000" cy="1876961"/>
          </a:xfrm>
        </p:spPr>
        <p:txBody>
          <a:bodyPr anchor="t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6989AB-06FF-1C5C-6A9F-8946B7095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92000" y="6320414"/>
            <a:ext cx="1944000" cy="360000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7EA5F92D-D3F3-4065-8F2A-A9589ED88C81}" type="datetime4">
              <a:rPr lang="en-GB" smtClean="0"/>
              <a:pPr/>
              <a:t>19 February 2024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8B1C58E-E099-09C6-A222-B0EC4836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8000" y="6320413"/>
            <a:ext cx="4505400" cy="3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Title of presentation</a:t>
            </a:r>
            <a:endParaRPr lang="en-GB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A4C6BCC-BC7B-EE71-9FBD-5DBC187D2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0000" y="6309000"/>
            <a:ext cx="504632" cy="360000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5017F987-B513-427B-BEA3-89205998E61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BD906A-ED2A-25E7-144E-7D1D4D5BB382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32DBB40C-DCD9-5D74-FB65-F90C471FC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10000"/>
            <a:ext cx="478537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873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368" y="3119718"/>
            <a:ext cx="6336000" cy="1876961"/>
          </a:xfrm>
        </p:spPr>
        <p:txBody>
          <a:bodyPr anchor="t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6989AB-06FF-1C5C-6A9F-8946B7095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92000" y="6320414"/>
            <a:ext cx="1944000" cy="3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E62FF52-5E60-42A8-807A-F2886FE2AF51}" type="datetime4">
              <a:rPr lang="en-GB" smtClean="0"/>
              <a:t>19 February 2024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8B1C58E-E099-09C6-A222-B0EC4836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8000" y="6320413"/>
            <a:ext cx="4505400" cy="3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 of presentation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FE9763D-B415-2BD3-BE0F-27242BE84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0000" y="6309000"/>
            <a:ext cx="504632" cy="3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17F987-B513-427B-BEA3-89205998E61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32DBB40C-DCD9-5D74-FB65-F90C471FC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10000"/>
            <a:ext cx="478537" cy="451105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2E044D-4D79-F043-2320-3D06088A73DD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54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63392" y="3119718"/>
            <a:ext cx="6621239" cy="1876961"/>
          </a:xfrm>
        </p:spPr>
        <p:txBody>
          <a:bodyPr anchor="t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6989AB-06FF-1C5C-6A9F-8946B7095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92000" y="6320414"/>
            <a:ext cx="1944000" cy="3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30BF08E-642E-4C06-BBFD-923D875A3A90}" type="datetime4">
              <a:rPr lang="en-GB" smtClean="0"/>
              <a:t>19 February 2024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8B1C58E-E099-09C6-A222-B0EC4836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8000" y="6320413"/>
            <a:ext cx="4505400" cy="3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 of presentation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A733FCE-D183-DEA4-4D98-255309D35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0000" y="6309000"/>
            <a:ext cx="504632" cy="360000"/>
          </a:xfrm>
        </p:spPr>
        <p:txBody>
          <a:bodyPr/>
          <a:lstStyle/>
          <a:p>
            <a:fld id="{5017F987-B513-427B-BEA3-89205998E61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6" name="Picture 5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32DBB40C-DCD9-5D74-FB65-F90C471FC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10000"/>
            <a:ext cx="478537" cy="451105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2E044D-4D79-F043-2320-3D06088A73DD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65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CE36-4755-924E-A1AB-8645E2DB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476999"/>
            <a:ext cx="11377264" cy="916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64B52-5E84-4761-500D-D3BE3C7A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413001"/>
            <a:ext cx="11377264" cy="4464000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 sz="2400"/>
            </a:lvl2pPr>
            <a:lvl3pPr>
              <a:spcBef>
                <a:spcPts val="1200"/>
              </a:spcBef>
              <a:defRPr sz="2400"/>
            </a:lvl3pPr>
            <a:lvl4pPr>
              <a:spcBef>
                <a:spcPts val="1200"/>
              </a:spcBef>
              <a:defRPr sz="2000"/>
            </a:lvl4pPr>
            <a:lvl5pPr>
              <a:spcBef>
                <a:spcPts val="1200"/>
              </a:spcBef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AD74C-4499-6FCA-2124-1EC836E7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D35-60BC-41DF-BA62-44E1BC92D90F}" type="datetime4">
              <a:rPr lang="en-GB" smtClean="0"/>
              <a:t>19 February 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180D0-81E4-F3D4-F6DF-8F634450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Title of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06C2-C322-4797-60E7-EC39F1E6F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0000" y="6309000"/>
            <a:ext cx="504632" cy="360000"/>
          </a:xfrm>
        </p:spPr>
        <p:txBody>
          <a:bodyPr/>
          <a:lstStyle/>
          <a:p>
            <a:fld id="{5017F987-B513-427B-BEA3-89205998E613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2E044D-4D79-F043-2320-3D06088A73DD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75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Sea Fo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35AEC1E-3F5B-A591-4C9B-F461361FDA18}"/>
              </a:ext>
            </a:extLst>
          </p:cNvPr>
          <p:cNvSpPr/>
          <p:nvPr userDrawn="1"/>
        </p:nvSpPr>
        <p:spPr>
          <a:xfrm>
            <a:off x="0" y="0"/>
            <a:ext cx="12192000" cy="6034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E8CE36-4755-924E-A1AB-8645E2DB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476999"/>
            <a:ext cx="11377264" cy="916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64B52-5E84-4761-500D-D3BE3C7A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413001"/>
            <a:ext cx="11377264" cy="446400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AD74C-4499-6FCA-2124-1EC836E7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B632-64F0-4940-ABED-2F87C2A2C5E0}" type="datetime4">
              <a:rPr lang="en-GB" smtClean="0"/>
              <a:t>19 February 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180D0-81E4-F3D4-F6DF-8F634450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Title of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06C2-C322-4797-60E7-EC39F1E6F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0000" y="6309000"/>
            <a:ext cx="504632" cy="360000"/>
          </a:xfrm>
        </p:spPr>
        <p:txBody>
          <a:bodyPr/>
          <a:lstStyle/>
          <a:p>
            <a:fld id="{5017F987-B513-427B-BEA3-89205998E61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453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CE36-4755-924E-A1AB-8645E2DB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476999"/>
            <a:ext cx="11377264" cy="91637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64B52-5E84-4761-500D-D3BE3C7A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413001"/>
            <a:ext cx="11377264" cy="446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AD74C-4499-6FCA-2124-1EC836E7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81F7DF-85B2-4E80-AB66-5F17BB31AB35}" type="datetime4">
              <a:rPr lang="en-GB" smtClean="0"/>
              <a:t>19 February 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180D0-81E4-F3D4-F6DF-8F634450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 of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06C2-C322-4797-60E7-EC39F1E6F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0000" y="6309000"/>
            <a:ext cx="504632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017F987-B513-427B-BEA3-89205998E61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BD906A-ED2A-25E7-144E-7D1D4D5BB382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green circle with black text&#10;&#10;Description automatically generated with medium confidence">
            <a:extLst>
              <a:ext uri="{FF2B5EF4-FFF2-40B4-BE49-F238E27FC236}">
                <a16:creationId xmlns:a16="http://schemas.microsoft.com/office/drawing/2014/main" id="{8525450E-5C0D-D116-131B-E21F986F8A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08946"/>
            <a:ext cx="451105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31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Image -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CE36-4755-924E-A1AB-8645E2DB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476999"/>
            <a:ext cx="7746033" cy="91637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64B52-5E84-4761-500D-D3BE3C7A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413001"/>
            <a:ext cx="7746032" cy="446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tx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tx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AD74C-4499-6FCA-2124-1EC836E7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D42546-6AB2-469A-861B-6FF21602DBA8}" type="datetime4">
              <a:rPr lang="en-GB" smtClean="0"/>
              <a:pPr/>
              <a:t>19 February 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180D0-81E4-F3D4-F6DF-8F634450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 of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06C2-C322-4797-60E7-EC39F1E6F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017F987-B513-427B-BEA3-89205998E6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0AD251E-6E8A-EA21-AFF8-D82B7869E5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75382" y="1413001"/>
            <a:ext cx="3209250" cy="4373076"/>
          </a:xfr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BBD906A-ED2A-25E7-144E-7D1D4D5BB382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green circle with black text&#10;&#10;Description automatically generated with medium confidence">
            <a:extLst>
              <a:ext uri="{FF2B5EF4-FFF2-40B4-BE49-F238E27FC236}">
                <a16:creationId xmlns:a16="http://schemas.microsoft.com/office/drawing/2014/main" id="{D26D63BB-ED6A-A486-48D3-2419C34B01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08946"/>
            <a:ext cx="451105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85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Chart -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CE36-4755-924E-A1AB-8645E2DB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476999"/>
            <a:ext cx="7746033" cy="91637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64B52-5E84-4761-500D-D3BE3C7A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413001"/>
            <a:ext cx="5616632" cy="446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tx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tx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AD74C-4499-6FCA-2124-1EC836E7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D42546-6AB2-469A-861B-6FF21602DBA8}" type="datetime4">
              <a:rPr lang="en-GB" smtClean="0"/>
              <a:pPr/>
              <a:t>19 February 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180D0-81E4-F3D4-F6DF-8F634450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 of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06C2-C322-4797-60E7-EC39F1E6F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017F987-B513-427B-BEA3-89205998E61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B281809-0E0D-6033-1A79-2394D5EF120A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green circle with black text&#10;&#10;Description automatically generated with medium confidence">
            <a:extLst>
              <a:ext uri="{FF2B5EF4-FFF2-40B4-BE49-F238E27FC236}">
                <a16:creationId xmlns:a16="http://schemas.microsoft.com/office/drawing/2014/main" id="{D26D63BB-ED6A-A486-48D3-2419C34B01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08946"/>
            <a:ext cx="451105" cy="451105"/>
          </a:xfrm>
          <a:prstGeom prst="rect">
            <a:avLst/>
          </a:prstGeom>
        </p:spPr>
      </p:pic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5FD16605-3830-DDF5-F073-55A152D7FF2A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456000" y="1413001"/>
            <a:ext cx="5328632" cy="4482974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254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CE36-4755-924E-A1AB-8645E2DB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486046"/>
            <a:ext cx="7244522" cy="916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64B52-5E84-4761-500D-D3BE3C7A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413001"/>
            <a:ext cx="7746032" cy="4464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AD74C-4499-6FCA-2124-1EC836E7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13 October 2023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180D0-81E4-F3D4-F6DF-8F634450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Title of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06C2-C322-4797-60E7-EC39F1E6F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F987-B513-427B-BEA3-89205998E61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0AD251E-6E8A-EA21-AFF8-D82B7869E5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75382" y="914400"/>
            <a:ext cx="3209250" cy="4871677"/>
          </a:xfr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B281809-0E0D-6033-1A79-2394D5EF120A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866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E7F9566-1C6B-5E21-1612-779814EE92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71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ran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000" y="3902460"/>
            <a:ext cx="8424000" cy="1094219"/>
          </a:xfrm>
        </p:spPr>
        <p:txBody>
          <a:bodyPr anchor="t"/>
          <a:lstStyle>
            <a:lvl1pPr algn="l"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2B373-213A-0ACA-CD23-8E5D40CBA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000" y="5033026"/>
            <a:ext cx="8424000" cy="915974"/>
          </a:xfr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ADEA0-9A14-EBF5-C117-82D0D5F1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2000" y="6204004"/>
            <a:ext cx="180000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8B1663-D303-409F-B144-4D2F01D9BEAC}" type="datetime4">
              <a:rPr lang="en-GB" smtClean="0"/>
              <a:t>19 February 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37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V01.15 Sea Foam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0001" y="1917000"/>
            <a:ext cx="6264632" cy="1094219"/>
          </a:xfrm>
        </p:spPr>
        <p:txBody>
          <a:bodyPr anchor="t"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2B373-213A-0ACA-CD23-8E5D40CBA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0000" y="3197554"/>
            <a:ext cx="6264633" cy="915974"/>
          </a:xfr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ADEA0-9A14-EBF5-C117-82D0D5F1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20000" y="4230998"/>
            <a:ext cx="180000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F90B7FB-CA6F-4D61-8916-D7DF672BFB9E}" type="datetime4">
              <a:rPr lang="en-GB" smtClean="0"/>
              <a:t>19 February 2024</a:t>
            </a:fld>
            <a:endParaRPr lang="en-GB" dirty="0"/>
          </a:p>
        </p:txBody>
      </p:sp>
      <p:pic>
        <p:nvPicPr>
          <p:cNvPr id="5" name="Picture 4" descr="A green circle with black text&#10;&#10;Description automatically generated with medium confidence">
            <a:extLst>
              <a:ext uri="{FF2B5EF4-FFF2-40B4-BE49-F238E27FC236}">
                <a16:creationId xmlns:a16="http://schemas.microsoft.com/office/drawing/2014/main" id="{D26D63BB-ED6A-A486-48D3-2419C34B01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08946"/>
            <a:ext cx="451105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666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6592" y="2686051"/>
            <a:ext cx="4863191" cy="886950"/>
          </a:xfrm>
        </p:spPr>
        <p:txBody>
          <a:bodyPr anchor="t"/>
          <a:lstStyle>
            <a:lvl1pPr algn="l">
              <a:lnSpc>
                <a:spcPts val="2880"/>
              </a:lnSpc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2B373-213A-0ACA-CD23-8E5D40CBA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0000" y="4184134"/>
            <a:ext cx="3239999" cy="1404866"/>
          </a:xfrm>
        </p:spPr>
        <p:txBody>
          <a:bodyPr anchor="t"/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4F919B-58F0-B179-3CEF-57766CBAA73D}"/>
              </a:ext>
            </a:extLst>
          </p:cNvPr>
          <p:cNvSpPr txBox="1"/>
          <p:nvPr userDrawn="1"/>
        </p:nvSpPr>
        <p:spPr>
          <a:xfrm>
            <a:off x="5520000" y="1896694"/>
            <a:ext cx="3384000" cy="64633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4320"/>
              </a:lnSpc>
            </a:pPr>
            <a:r>
              <a:rPr lang="en-GB" sz="3600" b="1" dirty="0">
                <a:solidFill>
                  <a:schemeClr val="tx2"/>
                </a:solidFill>
              </a:rPr>
              <a:t>Thank you.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71C067-D2B7-05A6-54B6-45C153BA5DC9}"/>
              </a:ext>
            </a:extLst>
          </p:cNvPr>
          <p:cNvSpPr txBox="1"/>
          <p:nvPr userDrawn="1"/>
        </p:nvSpPr>
        <p:spPr>
          <a:xfrm>
            <a:off x="5520000" y="3724066"/>
            <a:ext cx="2439962" cy="3110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400" b="1" dirty="0">
                <a:solidFill>
                  <a:schemeClr val="bg1"/>
                </a:solidFill>
              </a:rPr>
              <a:t>Contact us</a:t>
            </a: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64BBA25C-62C5-6733-F9EA-C2D2D6466961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8129" y="5567006"/>
            <a:ext cx="1612395" cy="83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718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V01.16 Oran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0001" y="1917000"/>
            <a:ext cx="6264632" cy="1094219"/>
          </a:xfrm>
        </p:spPr>
        <p:txBody>
          <a:bodyPr anchor="t"/>
          <a:lstStyle>
            <a:lvl1pPr algn="l"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2B373-213A-0ACA-CD23-8E5D40CBA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0000" y="3197554"/>
            <a:ext cx="6264633" cy="915974"/>
          </a:xfr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ADEA0-9A14-EBF5-C117-82D0D5F1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20000" y="4230998"/>
            <a:ext cx="180000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A11FF66-9C40-49E7-91C6-2348FCEBC5F6}" type="datetime4">
              <a:rPr lang="en-GB" smtClean="0"/>
              <a:t>19 February 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059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Sea Fo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368" y="3119718"/>
            <a:ext cx="6336000" cy="1876961"/>
          </a:xfrm>
        </p:spPr>
        <p:txBody>
          <a:bodyPr anchor="t"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6989AB-06FF-1C5C-6A9F-8946B7095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92000" y="6320414"/>
            <a:ext cx="194400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EA5F92D-D3F3-4065-8F2A-A9589ED88C81}" type="datetime4">
              <a:rPr lang="en-GB" smtClean="0"/>
              <a:t>19 February 2024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8B1C58E-E099-09C6-A222-B0EC4836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8000" y="6320413"/>
            <a:ext cx="450540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 of presentation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A4C6BCC-BC7B-EE71-9FBD-5DBC187D2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0000" y="6309000"/>
            <a:ext cx="504632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017F987-B513-427B-BEA3-89205998E61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 descr="A green circle with black text&#10;&#10;Description automatically generated with medium confidence">
            <a:extLst>
              <a:ext uri="{FF2B5EF4-FFF2-40B4-BE49-F238E27FC236}">
                <a16:creationId xmlns:a16="http://schemas.microsoft.com/office/drawing/2014/main" id="{D26D63BB-ED6A-A486-48D3-2419C34B01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08946"/>
            <a:ext cx="451105" cy="451105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BD906A-ED2A-25E7-144E-7D1D4D5BB382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70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Slide - Sea Fo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368" y="3119718"/>
            <a:ext cx="6336000" cy="1876961"/>
          </a:xfrm>
        </p:spPr>
        <p:txBody>
          <a:bodyPr anchor="t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6989AB-06FF-1C5C-6A9F-8946B7095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92000" y="6320414"/>
            <a:ext cx="1944000" cy="360000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7EA5F92D-D3F3-4065-8F2A-A9589ED88C81}" type="datetime4">
              <a:rPr lang="en-GB" smtClean="0"/>
              <a:pPr/>
              <a:t>19 February 2024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8B1C58E-E099-09C6-A222-B0EC4836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8000" y="6320413"/>
            <a:ext cx="4505400" cy="3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Title of presentation</a:t>
            </a:r>
            <a:endParaRPr lang="en-GB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A4C6BCC-BC7B-EE71-9FBD-5DBC187D2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0000" y="6309000"/>
            <a:ext cx="504632" cy="360000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5017F987-B513-427B-BEA3-89205998E61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BD906A-ED2A-25E7-144E-7D1D4D5BB382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32DBB40C-DCD9-5D74-FB65-F90C471FC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10000"/>
            <a:ext cx="478537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473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Divider Slide - Sea Fo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368" y="3119718"/>
            <a:ext cx="6336000" cy="1876961"/>
          </a:xfrm>
        </p:spPr>
        <p:txBody>
          <a:bodyPr anchor="t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6989AB-06FF-1C5C-6A9F-8946B7095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92000" y="6320414"/>
            <a:ext cx="1944000" cy="360000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7EA5F92D-D3F3-4065-8F2A-A9589ED88C81}" type="datetime4">
              <a:rPr lang="en-GB" smtClean="0"/>
              <a:pPr/>
              <a:t>19 February 2024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8B1C58E-E099-09C6-A222-B0EC4836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8000" y="6320413"/>
            <a:ext cx="4505400" cy="3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Title of presentation</a:t>
            </a:r>
            <a:endParaRPr lang="en-GB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A4C6BCC-BC7B-EE71-9FBD-5DBC187D2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0000" y="6309000"/>
            <a:ext cx="504632" cy="360000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5017F987-B513-427B-BEA3-89205998E61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BD906A-ED2A-25E7-144E-7D1D4D5BB382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32DBB40C-DCD9-5D74-FB65-F90C471FC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10000"/>
            <a:ext cx="478537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77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Divider Slide - Sea Fo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C5DB75-7E0F-1454-BE29-1A29E821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368" y="3119718"/>
            <a:ext cx="6336000" cy="1876961"/>
          </a:xfrm>
        </p:spPr>
        <p:txBody>
          <a:bodyPr anchor="t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6989AB-06FF-1C5C-6A9F-8946B7095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92000" y="6320414"/>
            <a:ext cx="1944000" cy="360000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7EA5F92D-D3F3-4065-8F2A-A9589ED88C81}" type="datetime4">
              <a:rPr lang="en-GB" smtClean="0"/>
              <a:pPr/>
              <a:t>19 February 2024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8B1C58E-E099-09C6-A222-B0EC4836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8000" y="6320413"/>
            <a:ext cx="4505400" cy="3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Title of presentation</a:t>
            </a:r>
            <a:endParaRPr lang="en-GB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A4C6BCC-BC7B-EE71-9FBD-5DBC187D2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0000" y="6309000"/>
            <a:ext cx="504632" cy="360000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5017F987-B513-427B-BEA3-89205998E61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BD906A-ED2A-25E7-144E-7D1D4D5BB382}"/>
              </a:ext>
            </a:extLst>
          </p:cNvPr>
          <p:cNvCxnSpPr/>
          <p:nvPr userDrawn="1"/>
        </p:nvCxnSpPr>
        <p:spPr>
          <a:xfrm>
            <a:off x="407368" y="6021288"/>
            <a:ext cx="11377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32DBB40C-DCD9-5D74-FB65-F90C471FC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10000"/>
            <a:ext cx="478537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530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84A4AD-E449-92BB-32B7-28952A475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476999"/>
            <a:ext cx="11377264" cy="91637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4688D-CC88-463F-1165-25D6ADE60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368" y="1413001"/>
            <a:ext cx="11377264" cy="446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BFBF8-F104-558C-60AF-ACF7E3685D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2000" y="6320414"/>
            <a:ext cx="1944000" cy="3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13 October 2023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F2CF2-5297-AB26-60D0-6B46A5295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48000" y="6320413"/>
            <a:ext cx="4505400" cy="3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 of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2E469-9815-751E-13CC-32BB4EC9B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0000" y="6309000"/>
            <a:ext cx="504632" cy="3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5017F987-B513-427B-BEA3-89205998E61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32DBB40C-DCD9-5D74-FB65-F90C471FC848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8" y="6210000"/>
            <a:ext cx="478537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62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60" r:id="rId4"/>
    <p:sldLayoutId id="2147483656" r:id="rId5"/>
    <p:sldLayoutId id="2147483657" r:id="rId6"/>
    <p:sldLayoutId id="2147483664" r:id="rId7"/>
    <p:sldLayoutId id="2147483667" r:id="rId8"/>
    <p:sldLayoutId id="2147483669" r:id="rId9"/>
    <p:sldLayoutId id="2147483668" r:id="rId10"/>
    <p:sldLayoutId id="2147483658" r:id="rId11"/>
    <p:sldLayoutId id="2147483659" r:id="rId12"/>
    <p:sldLayoutId id="2147483650" r:id="rId13"/>
    <p:sldLayoutId id="2147483652" r:id="rId14"/>
    <p:sldLayoutId id="2147483653" r:id="rId15"/>
    <p:sldLayoutId id="2147483651" r:id="rId16"/>
    <p:sldLayoutId id="2147483663" r:id="rId17"/>
    <p:sldLayoutId id="2147483661" r:id="rId18"/>
    <p:sldLayoutId id="2147483662" r:id="rId1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ts val="432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880"/>
        </a:lnSpc>
        <a:spcBef>
          <a:spcPts val="14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50825" indent="-250825" algn="l" defTabSz="914400" rtl="0" eaLnBrk="1" latinLnBrk="0" hangingPunct="1">
        <a:lnSpc>
          <a:spcPts val="2880"/>
        </a:lnSpc>
        <a:spcBef>
          <a:spcPts val="14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252000" algn="l" defTabSz="914400" rtl="0" eaLnBrk="1" latinLnBrk="0" hangingPunct="1">
        <a:lnSpc>
          <a:spcPts val="2880"/>
        </a:lnSpc>
        <a:spcBef>
          <a:spcPts val="14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792000" indent="-250825" algn="l" defTabSz="914400" rtl="0" eaLnBrk="1" latinLnBrk="0" hangingPunct="1">
        <a:lnSpc>
          <a:spcPts val="2880"/>
        </a:lnSpc>
        <a:spcBef>
          <a:spcPts val="14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4000" indent="-250825" algn="l" defTabSz="914400" rtl="0" eaLnBrk="1" latinLnBrk="0" hangingPunct="1">
        <a:lnSpc>
          <a:spcPts val="2880"/>
        </a:lnSpc>
        <a:spcBef>
          <a:spcPts val="1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A61AE-AE91-4C0D-DFBF-F8C426382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19" y="448862"/>
            <a:ext cx="11377264" cy="916371"/>
          </a:xfrm>
        </p:spPr>
        <p:txBody>
          <a:bodyPr/>
          <a:lstStyle/>
          <a:p>
            <a:r>
              <a:rPr lang="en-GB" dirty="0" smtClean="0"/>
              <a:t>The Stage </a:t>
            </a:r>
            <a:r>
              <a:rPr lang="en-GB" dirty="0" smtClean="0">
                <a:solidFill>
                  <a:schemeClr val="accent6"/>
                </a:solidFill>
              </a:rPr>
              <a:t>– Wider Value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6ECDD-76F3-E541-4F55-2FB63D6EF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14 December 2023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3A31E-4156-D981-4546-6814BADE2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Stage – Progress Update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2F693-A003-B88A-469D-383196079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F987-B513-427B-BEA3-89205998E613}" type="slidenum">
              <a:rPr lang="en-GB" smtClean="0"/>
              <a:t>1</a:t>
            </a:fld>
            <a:endParaRPr lang="en-GB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46" y="6150205"/>
            <a:ext cx="540008" cy="540008"/>
          </a:xfrm>
          <a:prstGeom prst="rect">
            <a:avLst/>
          </a:prstGeom>
        </p:spPr>
      </p:pic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52400" y="-1092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063327600"/>
              </p:ext>
            </p:extLst>
          </p:nvPr>
        </p:nvGraphicFramePr>
        <p:xfrm>
          <a:off x="393630" y="2348880"/>
          <a:ext cx="11525286" cy="2095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60476222"/>
              </p:ext>
            </p:extLst>
          </p:nvPr>
        </p:nvGraphicFramePr>
        <p:xfrm>
          <a:off x="407903" y="757667"/>
          <a:ext cx="11511013" cy="2247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Rectangle 11"/>
          <p:cNvSpPr/>
          <p:nvPr/>
        </p:nvSpPr>
        <p:spPr>
          <a:xfrm>
            <a:off x="335360" y="4149080"/>
            <a:ext cx="4608512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9696400" y="4149080"/>
            <a:ext cx="2295058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F0E90B7-B9B4-0DA3-9EAB-78A2C263F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4293095"/>
            <a:ext cx="4464496" cy="1224137"/>
          </a:xfrm>
        </p:spPr>
        <p:txBody>
          <a:bodyPr anchor="b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800" i="1" dirty="0" smtClean="0"/>
              <a:t>The above figures are internal estimates and require development with Economics Professionals.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800" i="1" dirty="0" smtClean="0"/>
              <a:t>Assumes £1,800pa TA saving for each AR AH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080640" y="4241422"/>
            <a:ext cx="2132853" cy="1279711"/>
            <a:chOff x="4696216" y="407940"/>
            <a:chExt cx="2132853" cy="1279711"/>
          </a:xfrm>
        </p:grpSpPr>
        <p:sp>
          <p:nvSpPr>
            <p:cNvPr id="19" name="Rectangle 18"/>
            <p:cNvSpPr/>
            <p:nvPr/>
          </p:nvSpPr>
          <p:spPr>
            <a:xfrm>
              <a:off x="4696216" y="407940"/>
              <a:ext cx="2132853" cy="127971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TextBox 19"/>
            <p:cNvSpPr txBox="1"/>
            <p:nvPr/>
          </p:nvSpPr>
          <p:spPr>
            <a:xfrm>
              <a:off x="4696216" y="407940"/>
              <a:ext cx="2132853" cy="12797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400</a:t>
              </a:r>
              <a:r>
                <a:rPr lang="en-US" sz="2400" dirty="0"/>
                <a:t> </a:t>
              </a:r>
              <a:r>
                <a:rPr lang="en-US" sz="2400" kern="1200" dirty="0" smtClean="0"/>
                <a:t>FTE Jobs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426778" y="4241422"/>
            <a:ext cx="2132853" cy="1279711"/>
            <a:chOff x="7042354" y="407940"/>
            <a:chExt cx="2132853" cy="1279711"/>
          </a:xfrm>
        </p:grpSpPr>
        <p:sp>
          <p:nvSpPr>
            <p:cNvPr id="17" name="Rectangle 16"/>
            <p:cNvSpPr/>
            <p:nvPr/>
          </p:nvSpPr>
          <p:spPr>
            <a:xfrm>
              <a:off x="7042354" y="407940"/>
              <a:ext cx="2132853" cy="127971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TextBox 17"/>
            <p:cNvSpPr txBox="1"/>
            <p:nvPr/>
          </p:nvSpPr>
          <p:spPr>
            <a:xfrm>
              <a:off x="7042354" y="407940"/>
              <a:ext cx="2132853" cy="12797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smtClean="0"/>
                <a:t>c.TBC FTE pa direct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smtClean="0"/>
                <a:t>c. TBC FTE pa indirect</a:t>
              </a:r>
              <a:endParaRPr lang="en-US" sz="1900" kern="1200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9559631" y="4168653"/>
            <a:ext cx="2132853" cy="127971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kern="1200" dirty="0" smtClean="0"/>
              <a:t>c.1,000 FTE pa direct</a:t>
            </a:r>
          </a:p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kern="1200" dirty="0" smtClean="0"/>
              <a:t>c. 1,300 FTE pa indirect</a:t>
            </a:r>
            <a:endParaRPr lang="en-US" sz="1900" kern="12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9786063" y="4237521"/>
            <a:ext cx="2132853" cy="1279711"/>
            <a:chOff x="7042354" y="407940"/>
            <a:chExt cx="2132853" cy="1279711"/>
          </a:xfrm>
        </p:grpSpPr>
        <p:sp>
          <p:nvSpPr>
            <p:cNvPr id="25" name="Rectangle 24"/>
            <p:cNvSpPr/>
            <p:nvPr/>
          </p:nvSpPr>
          <p:spPr>
            <a:xfrm>
              <a:off x="7042354" y="407940"/>
              <a:ext cx="2132853" cy="127971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TextBox 25"/>
            <p:cNvSpPr txBox="1"/>
            <p:nvPr/>
          </p:nvSpPr>
          <p:spPr>
            <a:xfrm>
              <a:off x="7042354" y="407940"/>
              <a:ext cx="2132853" cy="12797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smtClean="0"/>
                <a:t>Wider confidence and regen affect</a:t>
              </a:r>
              <a:endParaRPr lang="en-US" sz="1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689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A61AE-AE91-4C0D-DFBF-F8C426382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19" y="448862"/>
            <a:ext cx="11377264" cy="916371"/>
          </a:xfrm>
        </p:spPr>
        <p:txBody>
          <a:bodyPr/>
          <a:lstStyle/>
          <a:p>
            <a:r>
              <a:rPr lang="en-GB" dirty="0" smtClean="0"/>
              <a:t>The Stage </a:t>
            </a:r>
            <a:r>
              <a:rPr lang="en-GB" dirty="0" smtClean="0">
                <a:solidFill>
                  <a:schemeClr val="accent6"/>
                </a:solidFill>
              </a:rPr>
              <a:t>– Social Value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6ECDD-76F3-E541-4F55-2FB63D6EF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14 December 2023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3A31E-4156-D981-4546-6814BADE2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Stage – Progress Update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2F693-A003-B88A-469D-383196079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F987-B513-427B-BEA3-89205998E613}" type="slidenum">
              <a:rPr lang="en-GB" smtClean="0"/>
              <a:t>2</a:t>
            </a:fld>
            <a:endParaRPr lang="en-GB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46" y="6150205"/>
            <a:ext cx="540008" cy="540008"/>
          </a:xfrm>
          <a:prstGeom prst="rect">
            <a:avLst/>
          </a:prstGeom>
        </p:spPr>
      </p:pic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52400" y="-1092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090678"/>
              </p:ext>
            </p:extLst>
          </p:nvPr>
        </p:nvGraphicFramePr>
        <p:xfrm>
          <a:off x="426019" y="1365233"/>
          <a:ext cx="11358613" cy="386779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2691108">
                  <a:extLst>
                    <a:ext uri="{9D8B030D-6E8A-4147-A177-3AD203B41FA5}">
                      <a16:colId xmlns:a16="http://schemas.microsoft.com/office/drawing/2014/main" val="169826329"/>
                    </a:ext>
                  </a:extLst>
                </a:gridCol>
                <a:gridCol w="3234988">
                  <a:extLst>
                    <a:ext uri="{9D8B030D-6E8A-4147-A177-3AD203B41FA5}">
                      <a16:colId xmlns:a16="http://schemas.microsoft.com/office/drawing/2014/main" val="1168911531"/>
                    </a:ext>
                  </a:extLst>
                </a:gridCol>
                <a:gridCol w="5432517">
                  <a:extLst>
                    <a:ext uri="{9D8B030D-6E8A-4147-A177-3AD203B41FA5}">
                      <a16:colId xmlns:a16="http://schemas.microsoft.com/office/drawing/2014/main" val="1810990250"/>
                    </a:ext>
                  </a:extLst>
                </a:gridCol>
              </a:tblGrid>
              <a:tr h="18007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900" b="1" u="sng" strike="noStrike" dirty="0">
                          <a:solidFill>
                            <a:schemeClr val="bg1"/>
                          </a:solidFill>
                          <a:effectLst/>
                        </a:rPr>
                        <a:t>Economic, Theme 2, B - Create new business, new jobs and new skills</a:t>
                      </a:r>
                      <a:endParaRPr lang="en-GB" sz="900" b="1" i="0" u="sng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85" marR="8685" marT="8685" marB="0" anchor="b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Summary of Combined Commitments</a:t>
                      </a:r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85" marR="8685" marT="8685" marB="0" anchor="b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67875"/>
                  </a:ext>
                </a:extLst>
              </a:tr>
              <a:tr h="1028986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</a:rPr>
                        <a:t>Entrepreneurship, growth and business creation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685" marR="8685" marT="86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</a:rPr>
                        <a:t>MAC2.1: Create opportunities for entrepreneurship and help new organisations to grow, supporting economic growth and business creation.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685" marR="8685" marT="86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</a:rPr>
                        <a:t>1 - £150k spend on VCSE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2 - Workshops for local small businesses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3 - Mentoring for businesses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4 - Support for Noah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5 - Meet the buyer events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6 - Local spend on major packages with SMR's within 20 miles to be £33.5m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685" marR="8685" marT="8685" marB="0"/>
                </a:tc>
                <a:extLst>
                  <a:ext uri="{0D108BD9-81ED-4DB2-BD59-A6C34878D82A}">
                    <a16:rowId xmlns:a16="http://schemas.microsoft.com/office/drawing/2014/main" val="2672150575"/>
                  </a:ext>
                </a:extLst>
              </a:tr>
              <a:tr h="1286757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</a:rPr>
                        <a:t>Employment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685" marR="8685" marT="86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</a:rPr>
                        <a:t>MAC2.2: Create employment and training opportunities particularly for those who face barriers to employment and/or who are located in deprived areas, and for people in industries with known skills shortages or in high growth sectors.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685" marR="8685" marT="86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</a:rPr>
                        <a:t>1 - 4 work experience placements per year for local people who are long term unemployed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2 - 2 NVQ positions in logistics and waste management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3 - 40 people facing barriers to work to achieve Level 1 H&amp;S and CSCS card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4 - 2 Apprenticeships for young people facing barriers to </a:t>
                      </a:r>
                      <a:r>
                        <a:rPr lang="en-GB" sz="900" u="none" strike="noStrike" dirty="0" smtClean="0">
                          <a:effectLst/>
                        </a:rPr>
                        <a:t>work</a:t>
                      </a:r>
                      <a:r>
                        <a:rPr lang="en-GB" sz="900" u="none" strike="noStrike" dirty="0">
                          <a:effectLst/>
                        </a:rPr>
                        <a:t/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5 - guaranteed two interviews to Luton residents for the graduate scheme at WSP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6 - 32 hours careers and employability support for NEETS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7 - Supply chain to provide training and work placements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8 - Local recruitment working with the Learning Curve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685" marR="8685" marT="8685" marB="0"/>
                </a:tc>
                <a:extLst>
                  <a:ext uri="{0D108BD9-81ED-4DB2-BD59-A6C34878D82A}">
                    <a16:rowId xmlns:a16="http://schemas.microsoft.com/office/drawing/2014/main" val="3987396358"/>
                  </a:ext>
                </a:extLst>
              </a:tr>
              <a:tr h="1371981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</a:rPr>
                        <a:t>Education and training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685" marR="8685" marT="86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</a:rPr>
                        <a:t>MAC2.3: Support educational attainment relevant to the contract, including training schemes that address skills gaps and result in recognised qualifications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685" marR="8685" marT="86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</a:rPr>
                        <a:t>1 - 6 four week paid placements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2 - 9 STEM activities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3 - 2 days per yr - 2 young people mentored to help seek employment 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4 - provide 4 two day placements for industry updates to college tutors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5 - 1 level 4 apprentice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6 - 6 work experience placements with the architects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7 - 3 workshops per year for 100-200 students at each workshop</a:t>
                      </a:r>
                      <a:br>
                        <a:rPr lang="en-GB" sz="900" u="none" strike="noStrike" dirty="0">
                          <a:effectLst/>
                        </a:rPr>
                      </a:br>
                      <a:r>
                        <a:rPr lang="en-GB" sz="900" u="none" strike="noStrike" dirty="0">
                          <a:effectLst/>
                        </a:rPr>
                        <a:t>8 - 4 T-level placements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685" marR="8685" marT="8685" marB="0"/>
                </a:tc>
                <a:extLst>
                  <a:ext uri="{0D108BD9-81ED-4DB2-BD59-A6C34878D82A}">
                    <a16:rowId xmlns:a16="http://schemas.microsoft.com/office/drawing/2014/main" val="112736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79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A61AE-AE91-4C0D-DFBF-F8C426382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19" y="448862"/>
            <a:ext cx="11377264" cy="916371"/>
          </a:xfrm>
        </p:spPr>
        <p:txBody>
          <a:bodyPr/>
          <a:lstStyle/>
          <a:p>
            <a:r>
              <a:rPr lang="en-GB" dirty="0" smtClean="0"/>
              <a:t>The Stage </a:t>
            </a:r>
            <a:r>
              <a:rPr lang="en-GB" dirty="0" smtClean="0">
                <a:solidFill>
                  <a:schemeClr val="accent6"/>
                </a:solidFill>
              </a:rPr>
              <a:t>– Social Value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6ECDD-76F3-E541-4F55-2FB63D6EF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14 December 2023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3A31E-4156-D981-4546-6814BADE2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The Stage – Progress Update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2F693-A003-B88A-469D-383196079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F987-B513-427B-BEA3-89205998E613}" type="slidenum">
              <a:rPr lang="en-GB" smtClean="0"/>
              <a:t>3</a:t>
            </a:fld>
            <a:endParaRPr lang="en-GB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46" y="6150205"/>
            <a:ext cx="540008" cy="540008"/>
          </a:xfrm>
          <a:prstGeom prst="rect">
            <a:avLst/>
          </a:prstGeom>
        </p:spPr>
      </p:pic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52400" y="-1092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7575916"/>
              </p:ext>
            </p:extLst>
          </p:nvPr>
        </p:nvGraphicFramePr>
        <p:xfrm>
          <a:off x="426019" y="1282235"/>
          <a:ext cx="11358613" cy="408073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2691108">
                  <a:extLst>
                    <a:ext uri="{9D8B030D-6E8A-4147-A177-3AD203B41FA5}">
                      <a16:colId xmlns:a16="http://schemas.microsoft.com/office/drawing/2014/main" val="1538438759"/>
                    </a:ext>
                  </a:extLst>
                </a:gridCol>
                <a:gridCol w="3234989">
                  <a:extLst>
                    <a:ext uri="{9D8B030D-6E8A-4147-A177-3AD203B41FA5}">
                      <a16:colId xmlns:a16="http://schemas.microsoft.com/office/drawing/2014/main" val="1469084778"/>
                    </a:ext>
                  </a:extLst>
                </a:gridCol>
                <a:gridCol w="5432516">
                  <a:extLst>
                    <a:ext uri="{9D8B030D-6E8A-4147-A177-3AD203B41FA5}">
                      <a16:colId xmlns:a16="http://schemas.microsoft.com/office/drawing/2014/main" val="4137863599"/>
                    </a:ext>
                  </a:extLst>
                </a:gridCol>
              </a:tblGrid>
              <a:tr h="15408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900" b="1" u="sng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Economic, Theme 2, C - Increase supply chain resilience and capacity</a:t>
                      </a:r>
                      <a:endParaRPr lang="en-GB" sz="900" b="1" i="0" u="sng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b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b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30481"/>
                  </a:ext>
                </a:extLst>
              </a:tr>
              <a:tr h="624532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C - Increase supply chain resilience and capacity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MAC 3.1 - Diverse Supply Chain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MAC 3.2 - Innovations &amp; Disruptive Technologies - lower cost higher quality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MAC 3.3 - Modernise delivery &amp; increase productivity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1 - Second-tier meet the buyer event with our major supply chain package partners for local labour and small business suppliers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2 - 95% of main package proposed supply chain partners are SME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/>
                </a:tc>
                <a:extLst>
                  <a:ext uri="{0D108BD9-81ED-4DB2-BD59-A6C34878D82A}">
                    <a16:rowId xmlns:a16="http://schemas.microsoft.com/office/drawing/2014/main" val="3077645206"/>
                  </a:ext>
                </a:extLst>
              </a:tr>
              <a:tr h="154081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GB" sz="900" b="1" u="sng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Environmental, Theme 3, Fighting Climate Change</a:t>
                      </a:r>
                      <a:endParaRPr lang="en-GB" sz="900" b="1" i="0" u="sng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b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511599"/>
                  </a:ext>
                </a:extLst>
              </a:tr>
              <a:tr h="70768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D - Effective stewardship of the environment 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MAC 4.1 - Additional </a:t>
                      </a:r>
                      <a:r>
                        <a:rPr lang="en-GB" sz="900" u="none" strike="noStrike" dirty="0" smtClean="0">
                          <a:effectLst/>
                          <a:latin typeface="+mn-lt"/>
                        </a:rPr>
                        <a:t>Environmental </a:t>
                      </a: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benefits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MAC 4.2 - Influence Environmental protection &amp; improvement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1 - Construction emissions will be zero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2 - Community workshops to support community growing, energy efficiency, wellbeing, careers and more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3 - Volunteer days to support local community groups with environmental improvements and engagement process for planning applications or strategic planning processes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/>
                </a:tc>
                <a:extLst>
                  <a:ext uri="{0D108BD9-81ED-4DB2-BD59-A6C34878D82A}">
                    <a16:rowId xmlns:a16="http://schemas.microsoft.com/office/drawing/2014/main" val="1327443130"/>
                  </a:ext>
                </a:extLst>
              </a:tr>
              <a:tr h="15408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u="sng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Social, Theme 4, Equal Opportunity</a:t>
                      </a:r>
                      <a:endParaRPr lang="en-GB" sz="900" b="1" i="0" u="sng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b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07396"/>
                  </a:ext>
                </a:extLst>
              </a:tr>
              <a:tr h="594527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E - Reduce the disability employment gap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MAC 5.1 - Increase representation of disabled people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MAC 5.2 - Supporting disabled people in developing new skills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1 - Virtual work experience programmes for 24 students, aimed at those with </a:t>
                      </a:r>
                      <a:r>
                        <a:rPr lang="en-GB" sz="900" u="none" strike="noStrike" dirty="0" smtClean="0">
                          <a:effectLst/>
                          <a:latin typeface="+mn-lt"/>
                        </a:rPr>
                        <a:t>disabilities </a:t>
                      </a: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which limit their ability to travel independently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2 - Assist a Luton based support group to enable four individuals with mild intellectual </a:t>
                      </a:r>
                      <a:r>
                        <a:rPr lang="en-GB" sz="900" u="none" strike="noStrike" dirty="0" smtClean="0">
                          <a:effectLst/>
                          <a:latin typeface="+mn-lt"/>
                        </a:rPr>
                        <a:t>disabilities </a:t>
                      </a: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to obtain CSCS cards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/>
                </a:tc>
                <a:extLst>
                  <a:ext uri="{0D108BD9-81ED-4DB2-BD59-A6C34878D82A}">
                    <a16:rowId xmlns:a16="http://schemas.microsoft.com/office/drawing/2014/main" val="2378021508"/>
                  </a:ext>
                </a:extLst>
              </a:tr>
              <a:tr h="943131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F - Tackle workforce inequality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MAC 6.1 - Tackling inequality in the contract workforce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MAC 6.2 - Supporting in-work progressions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1 - BIM and Digital Construction training for supply chain and design partners, customers and local public sector procurement teams.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2 - 5 year Supply Chain Development Plans for individual partners. Additional skills sections such as sustainability and BIM as part of Building Lives Academies.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3 - conduct right to work checks and random modern slavery audits and require our supply chain partners to have modern slavery policies along with their equality &amp; Diversity Policies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/>
                </a:tc>
                <a:extLst>
                  <a:ext uri="{0D108BD9-81ED-4DB2-BD59-A6C34878D82A}">
                    <a16:rowId xmlns:a16="http://schemas.microsoft.com/office/drawing/2014/main" val="2978386696"/>
                  </a:ext>
                </a:extLst>
              </a:tr>
              <a:tr h="15408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u="sng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Social, Theme 5, Wellbeing</a:t>
                      </a:r>
                      <a:endParaRPr lang="en-GB" sz="900" b="1" i="0" u="sng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b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776159"/>
                  </a:ext>
                </a:extLst>
              </a:tr>
              <a:tr h="594527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G - Improve Health and Wellbeing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H - Improve Community Cohesion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MAC 7.1 - Support health &amp; wellbeing in the workforce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MAC 7.2 - influencing support for health &amp; wellbeing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  <a:latin typeface="+mn-lt"/>
                        </a:rPr>
                        <a:t>1 - provide support for community groups in raising awareness of issues which affect the local populations, for example during World Suicide Prevention Day.</a:t>
                      </a:r>
                      <a:br>
                        <a:rPr lang="en-GB" sz="900" u="none" strike="noStrike" dirty="0">
                          <a:effectLst/>
                          <a:latin typeface="+mn-lt"/>
                        </a:rPr>
                      </a:br>
                      <a:r>
                        <a:rPr lang="en-GB" sz="900" u="none" strike="noStrike" dirty="0">
                          <a:effectLst/>
                          <a:latin typeface="+mn-lt"/>
                        </a:rPr>
                        <a:t>2 - Know your Numbers’ on site Health Checks for operatives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88" marR="6788" marT="6788" marB="0"/>
                </a:tc>
                <a:extLst>
                  <a:ext uri="{0D108BD9-81ED-4DB2-BD59-A6C34878D82A}">
                    <a16:rowId xmlns:a16="http://schemas.microsoft.com/office/drawing/2014/main" val="3365988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51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LUTON Theme Colours">
      <a:dk1>
        <a:sysClr val="windowText" lastClr="000000"/>
      </a:dk1>
      <a:lt1>
        <a:sysClr val="window" lastClr="FFFFFF"/>
      </a:lt1>
      <a:dk2>
        <a:srgbClr val="00FFB0"/>
      </a:dk2>
      <a:lt2>
        <a:srgbClr val="DDDDDD"/>
      </a:lt2>
      <a:accent1>
        <a:srgbClr val="4D4D4D"/>
      </a:accent1>
      <a:accent2>
        <a:srgbClr val="00FFB0"/>
      </a:accent2>
      <a:accent3>
        <a:srgbClr val="12F5F0"/>
      </a:accent3>
      <a:accent4>
        <a:srgbClr val="86FF70"/>
      </a:accent4>
      <a:accent5>
        <a:srgbClr val="C7FC03"/>
      </a:accent5>
      <a:accent6>
        <a:srgbClr val="FF6B00"/>
      </a:accent6>
      <a:hlink>
        <a:srgbClr val="000000"/>
      </a:hlink>
      <a:folHlink>
        <a:srgbClr val="00FFB0"/>
      </a:folHlink>
    </a:clrScheme>
    <a:fontScheme name="Luton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6EEA484B-EB08-4544-9938-E9766201C3C6}" vid="{438C268A-E8B4-C247-AD65-D86A7068E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SLF_Presentation_V1</Template>
  <TotalTime>3657</TotalTime>
  <Words>898</Words>
  <Application>Microsoft Office PowerPoint</Application>
  <PresentationFormat>Widescreen</PresentationFormat>
  <Paragraphs>64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Segoe UI</vt:lpstr>
      <vt:lpstr>Office Theme</vt:lpstr>
      <vt:lpstr>The Stage – Wider Value</vt:lpstr>
      <vt:lpstr>The Stage – Social Value</vt:lpstr>
      <vt:lpstr>The Stage – Social Value</vt:lpstr>
    </vt:vector>
  </TitlesOfParts>
  <Company>Luton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title or divider slide</dc:title>
  <dc:creator>McNamara, Sinead</dc:creator>
  <cp:lastModifiedBy>Collins, Gary</cp:lastModifiedBy>
  <cp:revision>144</cp:revision>
  <dcterms:created xsi:type="dcterms:W3CDTF">2023-07-31T11:38:44Z</dcterms:created>
  <dcterms:modified xsi:type="dcterms:W3CDTF">2024-02-19T13:50:17Z</dcterms:modified>
</cp:coreProperties>
</file>